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0693400" cy="7562850"/>
  <p:notesSz cx="10693400" cy="75628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48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900" y="-9338"/>
            <a:ext cx="10723576" cy="7581526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169" y="2651667"/>
            <a:ext cx="6814024" cy="1815505"/>
          </a:xfrm>
        </p:spPr>
        <p:txBody>
          <a:bodyPr anchor="b">
            <a:noAutofit/>
          </a:bodyPr>
          <a:lstStyle>
            <a:lvl1pPr algn="r">
              <a:defRPr sz="5955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169" y="4467170"/>
            <a:ext cx="6814024" cy="1209636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4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1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5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3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893" y="672254"/>
            <a:ext cx="7423299" cy="3753414"/>
          </a:xfrm>
        </p:spPr>
        <p:txBody>
          <a:bodyPr anchor="ctr">
            <a:normAutofit/>
          </a:bodyPr>
          <a:lstStyle>
            <a:lvl1pPr algn="l">
              <a:defRPr sz="485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893" y="4929858"/>
            <a:ext cx="7423299" cy="1732422"/>
          </a:xfrm>
        </p:spPr>
        <p:txBody>
          <a:bodyPr anchor="ctr">
            <a:normAutofit/>
          </a:bodyPr>
          <a:lstStyle>
            <a:lvl1pPr marL="0" indent="0" algn="l">
              <a:buNone/>
              <a:defRPr sz="198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3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185" y="672253"/>
            <a:ext cx="7101080" cy="3333256"/>
          </a:xfrm>
        </p:spPr>
        <p:txBody>
          <a:bodyPr anchor="ctr">
            <a:normAutofit/>
          </a:bodyPr>
          <a:lstStyle>
            <a:lvl1pPr algn="l">
              <a:defRPr sz="485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87645" y="4005510"/>
            <a:ext cx="6338160" cy="42015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4200" indent="0">
              <a:buFontTx/>
              <a:buNone/>
              <a:defRPr/>
            </a:lvl2pPr>
            <a:lvl3pPr marL="1008400" indent="0">
              <a:buFontTx/>
              <a:buNone/>
              <a:defRPr/>
            </a:lvl3pPr>
            <a:lvl4pPr marL="1512600" indent="0">
              <a:buFontTx/>
              <a:buNone/>
              <a:defRPr/>
            </a:lvl4pPr>
            <a:lvl5pPr marL="201680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892" y="4929858"/>
            <a:ext cx="7423300" cy="1732422"/>
          </a:xfrm>
        </p:spPr>
        <p:txBody>
          <a:bodyPr anchor="ctr">
            <a:normAutofit/>
          </a:bodyPr>
          <a:lstStyle>
            <a:lvl1pPr marL="0" indent="0" algn="l">
              <a:buNone/>
              <a:defRPr sz="198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64504" y="871611"/>
            <a:ext cx="534809" cy="644878"/>
          </a:xfrm>
          <a:prstGeom prst="rect">
            <a:avLst/>
          </a:prstGeom>
        </p:spPr>
        <p:txBody>
          <a:bodyPr vert="horz" lIns="100838" tIns="50419" rIns="100838" bIns="50419" rtlCol="0" anchor="ctr">
            <a:noAutofit/>
          </a:bodyPr>
          <a:lstStyle/>
          <a:p>
            <a:pPr lvl="0"/>
            <a:r>
              <a:rPr lang="en-US" sz="882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91060" y="3183230"/>
            <a:ext cx="534809" cy="644878"/>
          </a:xfrm>
          <a:prstGeom prst="rect">
            <a:avLst/>
          </a:prstGeom>
        </p:spPr>
        <p:txBody>
          <a:bodyPr vert="horz" lIns="100838" tIns="50419" rIns="100838" bIns="50419" rtlCol="0" anchor="ctr">
            <a:noAutofit/>
          </a:bodyPr>
          <a:lstStyle/>
          <a:p>
            <a:pPr lvl="0"/>
            <a:r>
              <a:rPr lang="en-US" sz="882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7216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892" y="2130553"/>
            <a:ext cx="7423300" cy="2862216"/>
          </a:xfrm>
        </p:spPr>
        <p:txBody>
          <a:bodyPr anchor="b">
            <a:normAutofit/>
          </a:bodyPr>
          <a:lstStyle>
            <a:lvl1pPr algn="l">
              <a:defRPr sz="485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892" y="4992769"/>
            <a:ext cx="7423300" cy="1669511"/>
          </a:xfrm>
        </p:spPr>
        <p:txBody>
          <a:bodyPr anchor="t">
            <a:normAutofit/>
          </a:bodyPr>
          <a:lstStyle>
            <a:lvl1pPr marL="0" indent="0" algn="l">
              <a:buNone/>
              <a:defRPr sz="198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22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185" y="672253"/>
            <a:ext cx="7101080" cy="3333256"/>
          </a:xfrm>
        </p:spPr>
        <p:txBody>
          <a:bodyPr anchor="ctr">
            <a:normAutofit/>
          </a:bodyPr>
          <a:lstStyle>
            <a:lvl1pPr algn="l">
              <a:defRPr sz="485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2890" y="4425668"/>
            <a:ext cx="7423301" cy="56710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4200" indent="0">
              <a:buFontTx/>
              <a:buNone/>
              <a:defRPr/>
            </a:lvl2pPr>
            <a:lvl3pPr marL="1008400" indent="0">
              <a:buFontTx/>
              <a:buNone/>
              <a:defRPr/>
            </a:lvl3pPr>
            <a:lvl4pPr marL="1512600" indent="0">
              <a:buFontTx/>
              <a:buNone/>
              <a:defRPr/>
            </a:lvl4pPr>
            <a:lvl5pPr marL="201680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892" y="4992769"/>
            <a:ext cx="7423300" cy="1669511"/>
          </a:xfrm>
        </p:spPr>
        <p:txBody>
          <a:bodyPr anchor="t">
            <a:normAutofit/>
          </a:bodyPr>
          <a:lstStyle>
            <a:lvl1pPr marL="0" indent="0" algn="l">
              <a:buNone/>
              <a:defRPr sz="198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64504" y="871611"/>
            <a:ext cx="534809" cy="644878"/>
          </a:xfrm>
          <a:prstGeom prst="rect">
            <a:avLst/>
          </a:prstGeom>
        </p:spPr>
        <p:txBody>
          <a:bodyPr vert="horz" lIns="100838" tIns="50419" rIns="100838" bIns="50419" rtlCol="0" anchor="ctr">
            <a:noAutofit/>
          </a:bodyPr>
          <a:lstStyle/>
          <a:p>
            <a:pPr lvl="0"/>
            <a:r>
              <a:rPr lang="en-US" sz="882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91060" y="3183230"/>
            <a:ext cx="534809" cy="644878"/>
          </a:xfrm>
          <a:prstGeom prst="rect">
            <a:avLst/>
          </a:prstGeom>
        </p:spPr>
        <p:txBody>
          <a:bodyPr vert="horz" lIns="100838" tIns="50419" rIns="100838" bIns="50419" rtlCol="0" anchor="ctr">
            <a:noAutofit/>
          </a:bodyPr>
          <a:lstStyle/>
          <a:p>
            <a:pPr lvl="0"/>
            <a:r>
              <a:rPr lang="en-US" sz="882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051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201" y="672253"/>
            <a:ext cx="7415991" cy="3333256"/>
          </a:xfrm>
        </p:spPr>
        <p:txBody>
          <a:bodyPr anchor="ctr">
            <a:normAutofit/>
          </a:bodyPr>
          <a:lstStyle>
            <a:lvl1pPr algn="l">
              <a:defRPr sz="485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2890" y="4425668"/>
            <a:ext cx="7423301" cy="56710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7">
                <a:solidFill>
                  <a:schemeClr val="accent1"/>
                </a:solidFill>
              </a:defRPr>
            </a:lvl1pPr>
            <a:lvl2pPr marL="504200" indent="0">
              <a:buFontTx/>
              <a:buNone/>
              <a:defRPr/>
            </a:lvl2pPr>
            <a:lvl3pPr marL="1008400" indent="0">
              <a:buFontTx/>
              <a:buNone/>
              <a:defRPr/>
            </a:lvl3pPr>
            <a:lvl4pPr marL="1512600" indent="0">
              <a:buFontTx/>
              <a:buNone/>
              <a:defRPr/>
            </a:lvl4pPr>
            <a:lvl5pPr marL="201680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892" y="4992769"/>
            <a:ext cx="7423300" cy="1669511"/>
          </a:xfrm>
        </p:spPr>
        <p:txBody>
          <a:bodyPr anchor="t">
            <a:normAutofit/>
          </a:bodyPr>
          <a:lstStyle>
            <a:lvl1pPr marL="0" indent="0" algn="l">
              <a:buNone/>
              <a:defRPr sz="198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245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928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0134" y="672254"/>
            <a:ext cx="1144666" cy="579118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892" y="672254"/>
            <a:ext cx="6075294" cy="57911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88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31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892" y="2978458"/>
            <a:ext cx="7423300" cy="2014313"/>
          </a:xfrm>
        </p:spPr>
        <p:txBody>
          <a:bodyPr anchor="b"/>
          <a:lstStyle>
            <a:lvl1pPr algn="l">
              <a:defRPr sz="441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892" y="4992769"/>
            <a:ext cx="7423300" cy="948830"/>
          </a:xfrm>
        </p:spPr>
        <p:txBody>
          <a:bodyPr anchor="t"/>
          <a:lstStyle>
            <a:lvl1pPr marL="0" indent="0" algn="l">
              <a:buNone/>
              <a:defRPr sz="220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55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893" y="672253"/>
            <a:ext cx="7423299" cy="14565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894" y="2382650"/>
            <a:ext cx="3611372" cy="4279629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819" y="2382651"/>
            <a:ext cx="3611373" cy="4279630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19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893" y="672253"/>
            <a:ext cx="7423298" cy="14565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892" y="2383084"/>
            <a:ext cx="3614369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/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892" y="3018575"/>
            <a:ext cx="3614369" cy="364370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1821" y="2383084"/>
            <a:ext cx="3614369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/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21821" y="3018575"/>
            <a:ext cx="3614369" cy="364370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09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892" y="672253"/>
            <a:ext cx="7423299" cy="14565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28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87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892" y="1652627"/>
            <a:ext cx="3262963" cy="1409864"/>
          </a:xfrm>
        </p:spPr>
        <p:txBody>
          <a:bodyPr anchor="b">
            <a:normAutofit/>
          </a:bodyPr>
          <a:lstStyle>
            <a:lvl1pPr>
              <a:defRPr sz="22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408" y="567848"/>
            <a:ext cx="3959782" cy="609443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2892" y="3062490"/>
            <a:ext cx="3262963" cy="2850073"/>
          </a:xfrm>
        </p:spPr>
        <p:txBody>
          <a:bodyPr>
            <a:normAutofit/>
          </a:bodyPr>
          <a:lstStyle>
            <a:lvl1pPr marL="0" indent="0">
              <a:buNone/>
              <a:defRPr sz="1544"/>
            </a:lvl1pPr>
            <a:lvl2pPr marL="378150" indent="0">
              <a:buNone/>
              <a:defRPr sz="1158"/>
            </a:lvl2pPr>
            <a:lvl3pPr marL="756300" indent="0">
              <a:buNone/>
              <a:defRPr sz="993"/>
            </a:lvl3pPr>
            <a:lvl4pPr marL="1134450" indent="0">
              <a:buNone/>
              <a:defRPr sz="827"/>
            </a:lvl4pPr>
            <a:lvl5pPr marL="1512600" indent="0">
              <a:buNone/>
              <a:defRPr sz="827"/>
            </a:lvl5pPr>
            <a:lvl6pPr marL="1890751" indent="0">
              <a:buNone/>
              <a:defRPr sz="827"/>
            </a:lvl6pPr>
            <a:lvl7pPr marL="2268901" indent="0">
              <a:buNone/>
              <a:defRPr sz="827"/>
            </a:lvl7pPr>
            <a:lvl8pPr marL="2647051" indent="0">
              <a:buNone/>
              <a:defRPr sz="827"/>
            </a:lvl8pPr>
            <a:lvl9pPr marL="3025201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18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892" y="5293995"/>
            <a:ext cx="7423299" cy="624986"/>
          </a:xfrm>
        </p:spPr>
        <p:txBody>
          <a:bodyPr anchor="b">
            <a:normAutofit/>
          </a:bodyPr>
          <a:lstStyle>
            <a:lvl1pPr algn="l">
              <a:defRPr sz="264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2892" y="672254"/>
            <a:ext cx="7423299" cy="424097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2892" y="5918981"/>
            <a:ext cx="7423299" cy="743299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89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901" y="-9338"/>
            <a:ext cx="10723578" cy="7581526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893" y="672253"/>
            <a:ext cx="7423298" cy="14565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892" y="2382651"/>
            <a:ext cx="7423299" cy="427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21149" y="6662281"/>
            <a:ext cx="80005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2893" y="6662281"/>
            <a:ext cx="5406310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36690" y="6662281"/>
            <a:ext cx="59950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3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468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</p:sldLayoutIdLst>
  <p:txStyles>
    <p:titleStyle>
      <a:lvl1pPr algn="l" defTabSz="504200" rtl="0" eaLnBrk="1" latinLnBrk="0" hangingPunct="1">
        <a:spcBef>
          <a:spcPct val="0"/>
        </a:spcBef>
        <a:buNone/>
        <a:defRPr sz="397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8150" indent="-37815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9325" indent="-315125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0500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47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89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31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73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815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57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4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6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10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52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4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6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png"/><Relationship Id="rId7" Type="http://schemas.openxmlformats.org/officeDocument/2006/relationships/image" Target="../media/image55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2.png"/><Relationship Id="rId7" Type="http://schemas.openxmlformats.org/officeDocument/2006/relationships/image" Target="../media/image65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1914144"/>
            <a:ext cx="2761615" cy="3313429"/>
          </a:xfrm>
          <a:custGeom>
            <a:avLst/>
            <a:gdLst/>
            <a:ahLst/>
            <a:cxnLst/>
            <a:rect l="l" t="t" r="r" b="b"/>
            <a:pathLst>
              <a:path w="2761615" h="3313429">
                <a:moveTo>
                  <a:pt x="0" y="0"/>
                </a:moveTo>
                <a:lnTo>
                  <a:pt x="2761488" y="0"/>
                </a:lnTo>
                <a:lnTo>
                  <a:pt x="2761488" y="3313175"/>
                </a:lnTo>
                <a:lnTo>
                  <a:pt x="0" y="3313175"/>
                </a:lnTo>
                <a:lnTo>
                  <a:pt x="0" y="0"/>
                </a:lnTo>
                <a:close/>
              </a:path>
            </a:pathLst>
          </a:custGeom>
          <a:solidFill>
            <a:srgbClr val="759A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09950" y="2063496"/>
            <a:ext cx="0" cy="3017520"/>
          </a:xfrm>
          <a:custGeom>
            <a:avLst/>
            <a:gdLst/>
            <a:ahLst/>
            <a:cxnLst/>
            <a:rect l="l" t="t" r="r" b="b"/>
            <a:pathLst>
              <a:path h="3017520">
                <a:moveTo>
                  <a:pt x="0" y="0"/>
                </a:moveTo>
                <a:lnTo>
                  <a:pt x="0" y="3017520"/>
                </a:lnTo>
              </a:path>
            </a:pathLst>
          </a:custGeom>
          <a:ln w="19812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2668" y="2065020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>
                <a:moveTo>
                  <a:pt x="0" y="0"/>
                </a:moveTo>
                <a:lnTo>
                  <a:pt x="2651759" y="0"/>
                </a:lnTo>
              </a:path>
            </a:pathLst>
          </a:custGeom>
          <a:ln w="21336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2668" y="5085588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>
                <a:moveTo>
                  <a:pt x="0" y="0"/>
                </a:moveTo>
                <a:lnTo>
                  <a:pt x="2651759" y="0"/>
                </a:lnTo>
              </a:path>
            </a:pathLst>
          </a:custGeom>
          <a:ln w="21335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22776" y="728472"/>
            <a:ext cx="5795771" cy="5745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39174" y="5551446"/>
            <a:ext cx="184975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Tw Cen MT"/>
                <a:cs typeface="Tw Cen MT"/>
              </a:rPr>
              <a:t>1. </a:t>
            </a:r>
            <a:r>
              <a:rPr sz="1400" dirty="0">
                <a:latin typeface="Tw Cen MT"/>
                <a:cs typeface="Tw Cen MT"/>
              </a:rPr>
              <a:t>Manhattan,</a:t>
            </a:r>
            <a:r>
              <a:rPr sz="1400" spc="-145" dirty="0">
                <a:latin typeface="Tw Cen MT"/>
                <a:cs typeface="Tw Cen MT"/>
              </a:rPr>
              <a:t> </a:t>
            </a:r>
            <a:r>
              <a:rPr sz="1400" dirty="0">
                <a:latin typeface="Tw Cen MT"/>
                <a:cs typeface="Tw Cen MT"/>
              </a:rPr>
              <a:t>2.Brooklyn,</a:t>
            </a:r>
            <a:endParaRPr sz="1400">
              <a:latin typeface="Tw Cen MT"/>
              <a:cs typeface="Tw Cen MT"/>
            </a:endParaRPr>
          </a:p>
          <a:p>
            <a:pPr marL="85090">
              <a:lnSpc>
                <a:spcPct val="100000"/>
              </a:lnSpc>
            </a:pPr>
            <a:r>
              <a:rPr sz="1400" spc="5" dirty="0">
                <a:latin typeface="Tw Cen MT"/>
                <a:cs typeface="Tw Cen MT"/>
              </a:rPr>
              <a:t>3. </a:t>
            </a:r>
            <a:r>
              <a:rPr sz="1400" spc="-5" dirty="0">
                <a:latin typeface="Tw Cen MT"/>
                <a:cs typeface="Tw Cen MT"/>
              </a:rPr>
              <a:t>Queens,  </a:t>
            </a:r>
            <a:r>
              <a:rPr sz="1400" dirty="0">
                <a:latin typeface="Tw Cen MT"/>
                <a:cs typeface="Tw Cen MT"/>
              </a:rPr>
              <a:t>4.The</a:t>
            </a:r>
            <a:r>
              <a:rPr sz="1400" spc="-110" dirty="0">
                <a:latin typeface="Tw Cen MT"/>
                <a:cs typeface="Tw Cen MT"/>
              </a:rPr>
              <a:t> </a:t>
            </a:r>
            <a:r>
              <a:rPr sz="1400" dirty="0">
                <a:latin typeface="Tw Cen MT"/>
                <a:cs typeface="Tw Cen MT"/>
              </a:rPr>
              <a:t>Bronx,</a:t>
            </a:r>
            <a:endParaRPr sz="1400">
              <a:latin typeface="Tw Cen MT"/>
              <a:cs typeface="Tw Cen MT"/>
            </a:endParaRPr>
          </a:p>
          <a:p>
            <a:pPr marL="397510">
              <a:lnSpc>
                <a:spcPct val="100000"/>
              </a:lnSpc>
            </a:pPr>
            <a:r>
              <a:rPr sz="1400" spc="5" dirty="0">
                <a:latin typeface="Tw Cen MT"/>
                <a:cs typeface="Tw Cen MT"/>
              </a:rPr>
              <a:t>5. Staten</a:t>
            </a:r>
            <a:r>
              <a:rPr sz="1400" spc="-85" dirty="0">
                <a:latin typeface="Tw Cen MT"/>
                <a:cs typeface="Tw Cen MT"/>
              </a:rPr>
              <a:t> </a:t>
            </a:r>
            <a:r>
              <a:rPr sz="1400" dirty="0">
                <a:latin typeface="Tw Cen MT"/>
                <a:cs typeface="Tw Cen MT"/>
              </a:rPr>
              <a:t>Island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2668" y="2282951"/>
            <a:ext cx="2535935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6488" y="2505456"/>
            <a:ext cx="2116836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060" y="2865119"/>
            <a:ext cx="1615440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72668" y="3149637"/>
            <a:ext cx="26276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</a:rPr>
              <a:t>XYZ </a:t>
            </a:r>
            <a:r>
              <a:rPr sz="2000" spc="-10" dirty="0">
                <a:solidFill>
                  <a:srgbClr val="FFFFFF"/>
                </a:solidFill>
              </a:rPr>
              <a:t>Company</a:t>
            </a:r>
            <a:r>
              <a:rPr sz="2000" spc="-45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Limited</a:t>
            </a:r>
            <a:endParaRPr sz="2000"/>
          </a:p>
        </p:txBody>
      </p:sp>
      <p:sp>
        <p:nvSpPr>
          <p:cNvPr id="12" name="object 12"/>
          <p:cNvSpPr/>
          <p:nvPr/>
        </p:nvSpPr>
        <p:spPr>
          <a:xfrm>
            <a:off x="3973067" y="748283"/>
            <a:ext cx="2456687" cy="2388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3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3"/>
                </a:moveTo>
                <a:lnTo>
                  <a:pt x="3048" y="291083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3"/>
                </a:lnTo>
                <a:lnTo>
                  <a:pt x="201168" y="237743"/>
                </a:lnTo>
                <a:lnTo>
                  <a:pt x="201168" y="291083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20" y="1307591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19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1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3"/>
                </a:lnTo>
                <a:lnTo>
                  <a:pt x="126492" y="237743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1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1"/>
                </a:lnTo>
                <a:lnTo>
                  <a:pt x="23349" y="291083"/>
                </a:lnTo>
                <a:lnTo>
                  <a:pt x="9144" y="291083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3"/>
                </a:lnTo>
                <a:lnTo>
                  <a:pt x="141224" y="237743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3"/>
                </a:lnTo>
                <a:lnTo>
                  <a:pt x="211836" y="237743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3"/>
                </a:lnTo>
                <a:lnTo>
                  <a:pt x="207264" y="291083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3"/>
                </a:lnTo>
                <a:lnTo>
                  <a:pt x="23349" y="291083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3"/>
                </a:lnTo>
                <a:lnTo>
                  <a:pt x="201168" y="291083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3"/>
                </a:lnTo>
                <a:lnTo>
                  <a:pt x="214884" y="291083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2079" y="1968561"/>
            <a:ext cx="4960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dirty="0">
                <a:latin typeface="Tw Cen MT"/>
                <a:cs typeface="Tw Cen MT"/>
              </a:rPr>
              <a:t>Farmers Market </a:t>
            </a:r>
            <a:r>
              <a:rPr sz="2000" b="1" spc="-5" dirty="0">
                <a:latin typeface="Tw Cen MT"/>
                <a:cs typeface="Tw Cen MT"/>
              </a:rPr>
              <a:t>visualisation-New </a:t>
            </a:r>
            <a:r>
              <a:rPr sz="2000" b="1" spc="-45" dirty="0">
                <a:latin typeface="Tw Cen MT"/>
                <a:cs typeface="Tw Cen MT"/>
              </a:rPr>
              <a:t>York</a:t>
            </a:r>
            <a:r>
              <a:rPr sz="2000" b="1" spc="30" dirty="0">
                <a:latin typeface="Tw Cen MT"/>
                <a:cs typeface="Tw Cen MT"/>
              </a:rPr>
              <a:t> </a:t>
            </a:r>
            <a:r>
              <a:rPr sz="2000" b="1" spc="-10" dirty="0">
                <a:latin typeface="Tw Cen MT"/>
                <a:cs typeface="Tw Cen MT"/>
              </a:rPr>
              <a:t>City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6816" y="2407920"/>
            <a:ext cx="6922007" cy="4123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7404" y="1348740"/>
            <a:ext cx="2872739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5967" y="1484375"/>
            <a:ext cx="222504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1916" y="1354836"/>
            <a:ext cx="188975" cy="273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6528" y="1501139"/>
            <a:ext cx="128016" cy="65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1703" y="1347216"/>
            <a:ext cx="3630168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6861" y="2000492"/>
            <a:ext cx="7926705" cy="265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634" indent="-274955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655" algn="l"/>
              </a:tabLst>
            </a:pPr>
            <a:r>
              <a:rPr sz="1800" spc="-5" dirty="0">
                <a:latin typeface="Tw Cen MT"/>
                <a:cs typeface="Tw Cen MT"/>
              </a:rPr>
              <a:t>Manhattan </a:t>
            </a:r>
            <a:r>
              <a:rPr sz="1800" spc="-10" dirty="0">
                <a:latin typeface="Tw Cen MT"/>
                <a:cs typeface="Tw Cen MT"/>
              </a:rPr>
              <a:t>(New </a:t>
            </a:r>
            <a:r>
              <a:rPr sz="1800" spc="-25" dirty="0">
                <a:latin typeface="Tw Cen MT"/>
                <a:cs typeface="Tw Cen MT"/>
              </a:rPr>
              <a:t>York </a:t>
            </a:r>
            <a:r>
              <a:rPr sz="1800" dirty="0">
                <a:latin typeface="Tw Cen MT"/>
                <a:cs typeface="Tw Cen MT"/>
              </a:rPr>
              <a:t>County) is </a:t>
            </a:r>
            <a:r>
              <a:rPr sz="1800" spc="-5" dirty="0">
                <a:latin typeface="Tw Cen MT"/>
                <a:cs typeface="Tw Cen MT"/>
              </a:rPr>
              <a:t>the </a:t>
            </a:r>
            <a:r>
              <a:rPr sz="1800" spc="-10" dirty="0">
                <a:latin typeface="Tw Cen MT"/>
                <a:cs typeface="Tw Cen MT"/>
              </a:rPr>
              <a:t>geographically </a:t>
            </a:r>
            <a:r>
              <a:rPr sz="1800" spc="-5" dirty="0">
                <a:latin typeface="Tw Cen MT"/>
                <a:cs typeface="Tw Cen MT"/>
              </a:rPr>
              <a:t>smallest </a:t>
            </a:r>
            <a:r>
              <a:rPr sz="1800" dirty="0">
                <a:latin typeface="Tw Cen MT"/>
                <a:cs typeface="Tw Cen MT"/>
              </a:rPr>
              <a:t>and </a:t>
            </a:r>
            <a:r>
              <a:rPr sz="1800" spc="-5" dirty="0">
                <a:latin typeface="Tw Cen MT"/>
                <a:cs typeface="Tw Cen MT"/>
              </a:rPr>
              <a:t>most </a:t>
            </a:r>
            <a:r>
              <a:rPr sz="1800" dirty="0">
                <a:latin typeface="Tw Cen MT"/>
                <a:cs typeface="Tw Cen MT"/>
              </a:rPr>
              <a:t>densely  </a:t>
            </a:r>
            <a:r>
              <a:rPr sz="1800" spc="-5" dirty="0">
                <a:latin typeface="Tw Cen MT"/>
                <a:cs typeface="Tw Cen MT"/>
              </a:rPr>
              <a:t>populated</a:t>
            </a:r>
            <a:r>
              <a:rPr sz="1800" spc="-40" dirty="0">
                <a:latin typeface="Tw Cen MT"/>
                <a:cs typeface="Tw Cen MT"/>
              </a:rPr>
              <a:t> </a:t>
            </a:r>
            <a:r>
              <a:rPr sz="1800" spc="-5" dirty="0">
                <a:latin typeface="Tw Cen MT"/>
                <a:cs typeface="Tw Cen MT"/>
              </a:rPr>
              <a:t>borough.</a:t>
            </a:r>
            <a:endParaRPr sz="1800" dirty="0">
              <a:latin typeface="Tw Cen MT"/>
              <a:cs typeface="Tw Cen MT"/>
            </a:endParaRPr>
          </a:p>
          <a:p>
            <a:pPr marL="287020" marR="144780" indent="-274955" algn="just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Font typeface="Arial"/>
              <a:buChar char="•"/>
              <a:tabLst>
                <a:tab pos="287655" algn="l"/>
              </a:tabLst>
            </a:pPr>
            <a:r>
              <a:rPr sz="1800" spc="-5" dirty="0">
                <a:latin typeface="Tw Cen MT"/>
                <a:cs typeface="Tw Cen MT"/>
              </a:rPr>
              <a:t>Manhattan's </a:t>
            </a:r>
            <a:r>
              <a:rPr sz="1800" spc="-10" dirty="0">
                <a:latin typeface="Tw Cen MT"/>
                <a:cs typeface="Tw Cen MT"/>
              </a:rPr>
              <a:t>(New </a:t>
            </a:r>
            <a:r>
              <a:rPr sz="1800" spc="-25" dirty="0">
                <a:latin typeface="Tw Cen MT"/>
                <a:cs typeface="Tw Cen MT"/>
              </a:rPr>
              <a:t>York </a:t>
            </a:r>
            <a:r>
              <a:rPr sz="1800" spc="-5" dirty="0">
                <a:latin typeface="Tw Cen MT"/>
                <a:cs typeface="Tw Cen MT"/>
              </a:rPr>
              <a:t>County's) population </a:t>
            </a:r>
            <a:r>
              <a:rPr sz="1800" dirty="0">
                <a:latin typeface="Tw Cen MT"/>
                <a:cs typeface="Tw Cen MT"/>
              </a:rPr>
              <a:t>density of 72,033 people per square  mile </a:t>
            </a:r>
            <a:r>
              <a:rPr sz="1800" spc="-5" dirty="0">
                <a:latin typeface="Tw Cen MT"/>
                <a:cs typeface="Tw Cen MT"/>
              </a:rPr>
              <a:t>(27,812/km²) </a:t>
            </a:r>
            <a:r>
              <a:rPr sz="1800" dirty="0">
                <a:latin typeface="Tw Cen MT"/>
                <a:cs typeface="Tw Cen MT"/>
              </a:rPr>
              <a:t>in 2015 </a:t>
            </a:r>
            <a:r>
              <a:rPr sz="1800" spc="-10" dirty="0">
                <a:latin typeface="Tw Cen MT"/>
                <a:cs typeface="Tw Cen MT"/>
              </a:rPr>
              <a:t>makes </a:t>
            </a:r>
            <a:r>
              <a:rPr sz="1800" dirty="0">
                <a:latin typeface="Tw Cen MT"/>
                <a:cs typeface="Tw Cen MT"/>
              </a:rPr>
              <a:t>it </a:t>
            </a:r>
            <a:r>
              <a:rPr sz="1800" spc="-5" dirty="0">
                <a:latin typeface="Tw Cen MT"/>
                <a:cs typeface="Tw Cen MT"/>
              </a:rPr>
              <a:t>the </a:t>
            </a:r>
            <a:r>
              <a:rPr sz="1800" dirty="0">
                <a:latin typeface="Tw Cen MT"/>
                <a:cs typeface="Tw Cen MT"/>
              </a:rPr>
              <a:t>highest of </a:t>
            </a:r>
            <a:r>
              <a:rPr sz="1800" spc="-15" dirty="0">
                <a:latin typeface="Tw Cen MT"/>
                <a:cs typeface="Tw Cen MT"/>
              </a:rPr>
              <a:t>any </a:t>
            </a:r>
            <a:r>
              <a:rPr sz="1800" dirty="0">
                <a:latin typeface="Tw Cen MT"/>
                <a:cs typeface="Tw Cen MT"/>
              </a:rPr>
              <a:t>county in </a:t>
            </a:r>
            <a:r>
              <a:rPr sz="1800" spc="5" dirty="0">
                <a:latin typeface="Tw Cen MT"/>
                <a:cs typeface="Tw Cen MT"/>
              </a:rPr>
              <a:t>the </a:t>
            </a:r>
            <a:r>
              <a:rPr sz="1800" dirty="0">
                <a:latin typeface="Tw Cen MT"/>
                <a:cs typeface="Tw Cen MT"/>
              </a:rPr>
              <a:t>United States  </a:t>
            </a:r>
            <a:r>
              <a:rPr sz="1800" spc="-5" dirty="0">
                <a:latin typeface="Tw Cen MT"/>
                <a:cs typeface="Tw Cen MT"/>
              </a:rPr>
              <a:t>and </a:t>
            </a:r>
            <a:r>
              <a:rPr sz="1800" dirty="0">
                <a:latin typeface="Tw Cen MT"/>
                <a:cs typeface="Tw Cen MT"/>
              </a:rPr>
              <a:t>higher </a:t>
            </a:r>
            <a:r>
              <a:rPr sz="1800" spc="-5" dirty="0">
                <a:latin typeface="Tw Cen MT"/>
                <a:cs typeface="Tw Cen MT"/>
              </a:rPr>
              <a:t>than the </a:t>
            </a:r>
            <a:r>
              <a:rPr sz="1800" dirty="0">
                <a:latin typeface="Tw Cen MT"/>
                <a:cs typeface="Tw Cen MT"/>
              </a:rPr>
              <a:t>density of </a:t>
            </a:r>
            <a:r>
              <a:rPr sz="1800" spc="-15" dirty="0">
                <a:latin typeface="Tw Cen MT"/>
                <a:cs typeface="Tw Cen MT"/>
              </a:rPr>
              <a:t>any </a:t>
            </a:r>
            <a:r>
              <a:rPr sz="1800" dirty="0">
                <a:latin typeface="Tw Cen MT"/>
                <a:cs typeface="Tw Cen MT"/>
              </a:rPr>
              <a:t>individual American</a:t>
            </a:r>
            <a:r>
              <a:rPr sz="1800" spc="-45" dirty="0">
                <a:latin typeface="Tw Cen MT"/>
                <a:cs typeface="Tw Cen MT"/>
              </a:rPr>
              <a:t> </a:t>
            </a:r>
            <a:r>
              <a:rPr sz="1800" spc="-25" dirty="0">
                <a:latin typeface="Tw Cen MT"/>
                <a:cs typeface="Tw Cen MT"/>
              </a:rPr>
              <a:t>city.</a:t>
            </a:r>
            <a:endParaRPr sz="1800" dirty="0">
              <a:latin typeface="Tw Cen MT"/>
              <a:cs typeface="Tw Cen MT"/>
            </a:endParaRPr>
          </a:p>
          <a:p>
            <a:pPr marL="287020" marR="5080" indent="-274955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655" algn="l"/>
              </a:tabLst>
            </a:pPr>
            <a:r>
              <a:rPr sz="1800" spc="-10" dirty="0">
                <a:latin typeface="Tw Cen MT"/>
                <a:cs typeface="Tw Cen MT"/>
              </a:rPr>
              <a:t>Brooklyn </a:t>
            </a:r>
            <a:r>
              <a:rPr sz="1800" dirty="0">
                <a:latin typeface="Tw Cen MT"/>
                <a:cs typeface="Tw Cen MT"/>
              </a:rPr>
              <a:t>(Kings County), on </a:t>
            </a:r>
            <a:r>
              <a:rPr sz="1800" spc="-5" dirty="0">
                <a:latin typeface="Tw Cen MT"/>
                <a:cs typeface="Tw Cen MT"/>
              </a:rPr>
              <a:t>the western tip </a:t>
            </a:r>
            <a:r>
              <a:rPr sz="1800" dirty="0">
                <a:latin typeface="Tw Cen MT"/>
                <a:cs typeface="Tw Cen MT"/>
              </a:rPr>
              <a:t>of </a:t>
            </a:r>
            <a:r>
              <a:rPr sz="1800" spc="-5" dirty="0">
                <a:latin typeface="Tw Cen MT"/>
                <a:cs typeface="Tw Cen MT"/>
              </a:rPr>
              <a:t>Long </a:t>
            </a:r>
            <a:r>
              <a:rPr sz="1800" dirty="0">
                <a:latin typeface="Tw Cen MT"/>
                <a:cs typeface="Tw Cen MT"/>
              </a:rPr>
              <a:t>Island, is </a:t>
            </a:r>
            <a:r>
              <a:rPr sz="1800" spc="-5" dirty="0">
                <a:latin typeface="Tw Cen MT"/>
                <a:cs typeface="Tw Cen MT"/>
              </a:rPr>
              <a:t>the </a:t>
            </a:r>
            <a:r>
              <a:rPr sz="1800" dirty="0">
                <a:latin typeface="Tw Cen MT"/>
                <a:cs typeface="Tw Cen MT"/>
              </a:rPr>
              <a:t>city's </a:t>
            </a:r>
            <a:r>
              <a:rPr sz="1800" spc="-5" dirty="0">
                <a:latin typeface="Tw Cen MT"/>
                <a:cs typeface="Tw Cen MT"/>
              </a:rPr>
              <a:t>most populous  borough.</a:t>
            </a:r>
            <a:endParaRPr sz="1800" dirty="0">
              <a:latin typeface="Tw Cen MT"/>
              <a:cs typeface="Tw Cen MT"/>
            </a:endParaRPr>
          </a:p>
          <a:p>
            <a:pPr marL="287020" marR="1257300" indent="-274955">
              <a:lnSpc>
                <a:spcPct val="100000"/>
              </a:lnSpc>
              <a:spcBef>
                <a:spcPts val="434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655" algn="l"/>
              </a:tabLst>
            </a:pPr>
            <a:r>
              <a:rPr sz="1800" spc="-5" dirty="0">
                <a:latin typeface="Tw Cen MT"/>
                <a:cs typeface="Tw Cen MT"/>
              </a:rPr>
              <a:t>Queens </a:t>
            </a:r>
            <a:r>
              <a:rPr sz="1800" dirty="0">
                <a:latin typeface="Tw Cen MT"/>
                <a:cs typeface="Tw Cen MT"/>
              </a:rPr>
              <a:t>(Queens County), on Long </a:t>
            </a:r>
            <a:r>
              <a:rPr sz="1800" spc="-5" dirty="0">
                <a:latin typeface="Tw Cen MT"/>
                <a:cs typeface="Tw Cen MT"/>
              </a:rPr>
              <a:t>Island </a:t>
            </a:r>
            <a:r>
              <a:rPr sz="1800" spc="5" dirty="0">
                <a:latin typeface="Tw Cen MT"/>
                <a:cs typeface="Tw Cen MT"/>
              </a:rPr>
              <a:t>north </a:t>
            </a:r>
            <a:r>
              <a:rPr sz="1800" dirty="0">
                <a:latin typeface="Tw Cen MT"/>
                <a:cs typeface="Tw Cen MT"/>
              </a:rPr>
              <a:t>and </a:t>
            </a:r>
            <a:r>
              <a:rPr sz="1800" spc="-5" dirty="0">
                <a:latin typeface="Tw Cen MT"/>
                <a:cs typeface="Tw Cen MT"/>
              </a:rPr>
              <a:t>east </a:t>
            </a:r>
            <a:r>
              <a:rPr sz="1800" dirty="0">
                <a:latin typeface="Tw Cen MT"/>
                <a:cs typeface="Tw Cen MT"/>
              </a:rPr>
              <a:t>of </a:t>
            </a:r>
            <a:r>
              <a:rPr sz="1800" spc="-5" dirty="0">
                <a:latin typeface="Tw Cen MT"/>
                <a:cs typeface="Tw Cen MT"/>
              </a:rPr>
              <a:t>Brooklyn, </a:t>
            </a:r>
            <a:r>
              <a:rPr sz="1800" dirty="0">
                <a:latin typeface="Tw Cen MT"/>
                <a:cs typeface="Tw Cen MT"/>
              </a:rPr>
              <a:t>is  </a:t>
            </a:r>
            <a:r>
              <a:rPr sz="1800" spc="-5" dirty="0">
                <a:latin typeface="Tw Cen MT"/>
                <a:cs typeface="Tw Cen MT"/>
              </a:rPr>
              <a:t>geographically </a:t>
            </a:r>
            <a:r>
              <a:rPr sz="1800" spc="5" dirty="0">
                <a:latin typeface="Tw Cen MT"/>
                <a:cs typeface="Tw Cen MT"/>
              </a:rPr>
              <a:t>the </a:t>
            </a:r>
            <a:r>
              <a:rPr sz="1800" spc="-10" dirty="0">
                <a:latin typeface="Tw Cen MT"/>
                <a:cs typeface="Tw Cen MT"/>
              </a:rPr>
              <a:t>largest</a:t>
            </a:r>
            <a:r>
              <a:rPr sz="1800" spc="-65" dirty="0">
                <a:latin typeface="Tw Cen MT"/>
                <a:cs typeface="Tw Cen MT"/>
              </a:rPr>
              <a:t> </a:t>
            </a:r>
            <a:r>
              <a:rPr sz="1800" spc="-5" dirty="0">
                <a:latin typeface="Tw Cen MT"/>
                <a:cs typeface="Tw Cen MT"/>
              </a:rPr>
              <a:t>borough.</a:t>
            </a:r>
            <a:endParaRPr sz="1800" dirty="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3224" y="4709159"/>
            <a:ext cx="6551675" cy="2333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3167" y="1392936"/>
            <a:ext cx="4454652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170" y="1968561"/>
            <a:ext cx="8068309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10" dirty="0">
                <a:latin typeface="Tw Cen MT"/>
                <a:cs typeface="Tw Cen MT"/>
              </a:rPr>
              <a:t>New </a:t>
            </a:r>
            <a:r>
              <a:rPr sz="2000" spc="-30" dirty="0">
                <a:latin typeface="Tw Cen MT"/>
                <a:cs typeface="Tw Cen MT"/>
              </a:rPr>
              <a:t>York </a:t>
            </a:r>
            <a:r>
              <a:rPr sz="2000" dirty="0">
                <a:latin typeface="Tw Cen MT"/>
                <a:cs typeface="Tw Cen MT"/>
              </a:rPr>
              <a:t>City is </a:t>
            </a:r>
            <a:r>
              <a:rPr sz="2000" spc="-5" dirty="0">
                <a:latin typeface="Tw Cen MT"/>
                <a:cs typeface="Tw Cen MT"/>
              </a:rPr>
              <a:t>the </a:t>
            </a:r>
            <a:r>
              <a:rPr sz="2000" dirty="0">
                <a:latin typeface="Tw Cen MT"/>
                <a:cs typeface="Tw Cen MT"/>
              </a:rPr>
              <a:t>most populous </a:t>
            </a:r>
            <a:r>
              <a:rPr sz="2000" spc="-5" dirty="0">
                <a:latin typeface="Tw Cen MT"/>
                <a:cs typeface="Tw Cen MT"/>
              </a:rPr>
              <a:t>city </a:t>
            </a:r>
            <a:r>
              <a:rPr sz="2000" dirty="0">
                <a:latin typeface="Tw Cen MT"/>
                <a:cs typeface="Tw Cen MT"/>
              </a:rPr>
              <a:t>in </a:t>
            </a:r>
            <a:r>
              <a:rPr sz="2000" spc="-5" dirty="0">
                <a:latin typeface="Tw Cen MT"/>
                <a:cs typeface="Tw Cen MT"/>
              </a:rPr>
              <a:t>the </a:t>
            </a:r>
            <a:r>
              <a:rPr sz="2000" dirty="0">
                <a:latin typeface="Tw Cen MT"/>
                <a:cs typeface="Tw Cen MT"/>
              </a:rPr>
              <a:t>United States , with </a:t>
            </a:r>
            <a:r>
              <a:rPr sz="2000" spc="-5" dirty="0">
                <a:latin typeface="Tw Cen MT"/>
                <a:cs typeface="Tw Cen MT"/>
              </a:rPr>
              <a:t>an  </a:t>
            </a:r>
            <a:r>
              <a:rPr sz="2000" dirty="0">
                <a:latin typeface="Tw Cen MT"/>
                <a:cs typeface="Tw Cen MT"/>
              </a:rPr>
              <a:t>estimated record high of 8,622,698 residents </a:t>
            </a:r>
            <a:r>
              <a:rPr sz="2000" spc="-5" dirty="0">
                <a:latin typeface="Tw Cen MT"/>
                <a:cs typeface="Tw Cen MT"/>
              </a:rPr>
              <a:t>as </a:t>
            </a:r>
            <a:r>
              <a:rPr sz="2000" spc="10" dirty="0">
                <a:latin typeface="Tw Cen MT"/>
                <a:cs typeface="Tw Cen MT"/>
              </a:rPr>
              <a:t>of </a:t>
            </a:r>
            <a:r>
              <a:rPr sz="2000" spc="-5" dirty="0">
                <a:latin typeface="Tw Cen MT"/>
                <a:cs typeface="Tw Cen MT"/>
              </a:rPr>
              <a:t>2017,incorporating  </a:t>
            </a:r>
            <a:r>
              <a:rPr sz="2000" dirty="0">
                <a:latin typeface="Tw Cen MT"/>
                <a:cs typeface="Tw Cen MT"/>
              </a:rPr>
              <a:t>more </a:t>
            </a:r>
            <a:r>
              <a:rPr sz="2000" spc="-5" dirty="0">
                <a:latin typeface="Tw Cen MT"/>
                <a:cs typeface="Tw Cen MT"/>
              </a:rPr>
              <a:t>immigration into </a:t>
            </a:r>
            <a:r>
              <a:rPr sz="2000" spc="-10" dirty="0">
                <a:latin typeface="Tw Cen MT"/>
                <a:cs typeface="Tw Cen MT"/>
              </a:rPr>
              <a:t>the </a:t>
            </a:r>
            <a:r>
              <a:rPr sz="2000" spc="-5" dirty="0">
                <a:latin typeface="Tw Cen MT"/>
                <a:cs typeface="Tw Cen MT"/>
              </a:rPr>
              <a:t>city </a:t>
            </a:r>
            <a:r>
              <a:rPr sz="2000" spc="-10" dirty="0">
                <a:latin typeface="Tw Cen MT"/>
                <a:cs typeface="Tw Cen MT"/>
              </a:rPr>
              <a:t>than </a:t>
            </a:r>
            <a:r>
              <a:rPr sz="2000" spc="-5" dirty="0">
                <a:latin typeface="Tw Cen MT"/>
                <a:cs typeface="Tw Cen MT"/>
              </a:rPr>
              <a:t>outmigration </a:t>
            </a:r>
            <a:r>
              <a:rPr sz="2000" dirty="0">
                <a:latin typeface="Tw Cen MT"/>
                <a:cs typeface="Tw Cen MT"/>
              </a:rPr>
              <a:t>since </a:t>
            </a:r>
            <a:r>
              <a:rPr sz="2000" spc="-5" dirty="0">
                <a:latin typeface="Tw Cen MT"/>
                <a:cs typeface="Tw Cen MT"/>
              </a:rPr>
              <a:t>the </a:t>
            </a:r>
            <a:r>
              <a:rPr sz="2000" dirty="0">
                <a:latin typeface="Tw Cen MT"/>
                <a:cs typeface="Tw Cen MT"/>
              </a:rPr>
              <a:t>2010 </a:t>
            </a:r>
            <a:r>
              <a:rPr sz="2000" spc="-5" dirty="0">
                <a:latin typeface="Tw Cen MT"/>
                <a:cs typeface="Tw Cen MT"/>
              </a:rPr>
              <a:t>United States  Census.</a:t>
            </a:r>
            <a:endParaRPr sz="2000" dirty="0">
              <a:latin typeface="Tw Cen MT"/>
              <a:cs typeface="Tw Cen MT"/>
            </a:endParaRPr>
          </a:p>
          <a:p>
            <a:pPr marL="286385" marR="81280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5885815" algn="l"/>
              </a:tabLst>
            </a:pPr>
            <a:r>
              <a:rPr sz="2000" spc="-5" dirty="0">
                <a:latin typeface="Tw Cen MT"/>
                <a:cs typeface="Tw Cen MT"/>
              </a:rPr>
              <a:t>The racial </a:t>
            </a:r>
            <a:r>
              <a:rPr sz="2000" dirty="0">
                <a:latin typeface="Tw Cen MT"/>
                <a:cs typeface="Tw Cen MT"/>
              </a:rPr>
              <a:t>composition is </a:t>
            </a:r>
            <a:r>
              <a:rPr sz="2000" spc="-5" dirty="0">
                <a:latin typeface="Tw Cen MT"/>
                <a:cs typeface="Tw Cen MT"/>
              </a:rPr>
              <a:t>as </a:t>
            </a:r>
            <a:r>
              <a:rPr sz="2000" spc="-10" dirty="0">
                <a:latin typeface="Tw Cen MT"/>
                <a:cs typeface="Tw Cen MT"/>
              </a:rPr>
              <a:t>given </a:t>
            </a:r>
            <a:r>
              <a:rPr sz="2000" spc="-30" dirty="0">
                <a:latin typeface="Tw Cen MT"/>
                <a:cs typeface="Tw Cen MT"/>
              </a:rPr>
              <a:t>below. </a:t>
            </a:r>
            <a:r>
              <a:rPr sz="2000" spc="-5" dirty="0">
                <a:latin typeface="Tw Cen MT"/>
                <a:cs typeface="Tw Cen MT"/>
              </a:rPr>
              <a:t>This </a:t>
            </a:r>
            <a:r>
              <a:rPr sz="2000" dirty="0">
                <a:latin typeface="Tw Cen MT"/>
                <a:cs typeface="Tw Cen MT"/>
              </a:rPr>
              <a:t>is </a:t>
            </a:r>
            <a:r>
              <a:rPr sz="2000" spc="-10" dirty="0">
                <a:latin typeface="Tw Cen MT"/>
                <a:cs typeface="Tw Cen MT"/>
              </a:rPr>
              <a:t>the </a:t>
            </a:r>
            <a:r>
              <a:rPr sz="2000" dirty="0">
                <a:latin typeface="Tw Cen MT"/>
                <a:cs typeface="Tw Cen MT"/>
              </a:rPr>
              <a:t>reason </a:t>
            </a:r>
            <a:r>
              <a:rPr sz="2000" spc="-15" dirty="0">
                <a:latin typeface="Tw Cen MT"/>
                <a:cs typeface="Tw Cen MT"/>
              </a:rPr>
              <a:t>New </a:t>
            </a:r>
            <a:r>
              <a:rPr sz="2000" spc="-30" dirty="0">
                <a:latin typeface="Tw Cen MT"/>
                <a:cs typeface="Tw Cen MT"/>
              </a:rPr>
              <a:t>York </a:t>
            </a:r>
            <a:r>
              <a:rPr sz="2000" dirty="0">
                <a:latin typeface="Tw Cen MT"/>
                <a:cs typeface="Tw Cen MT"/>
              </a:rPr>
              <a:t>city has  </a:t>
            </a:r>
            <a:r>
              <a:rPr sz="2000" spc="-5" dirty="0">
                <a:latin typeface="Tw Cen MT"/>
                <a:cs typeface="Tw Cen MT"/>
              </a:rPr>
              <a:t>restaurants </a:t>
            </a:r>
            <a:r>
              <a:rPr sz="2000" spc="10" dirty="0">
                <a:latin typeface="Tw Cen MT"/>
                <a:cs typeface="Tw Cen MT"/>
              </a:rPr>
              <a:t>serving </a:t>
            </a:r>
            <a:r>
              <a:rPr sz="2000" spc="-5" dirty="0">
                <a:latin typeface="Tw Cen MT"/>
                <a:cs typeface="Tw Cen MT"/>
              </a:rPr>
              <a:t>cuisine </a:t>
            </a:r>
            <a:r>
              <a:rPr sz="2000" spc="-10" dirty="0">
                <a:latin typeface="Tw Cen MT"/>
                <a:cs typeface="Tw Cen MT"/>
              </a:rPr>
              <a:t>from </a:t>
            </a:r>
            <a:r>
              <a:rPr sz="2000" spc="-15" dirty="0">
                <a:latin typeface="Tw Cen MT"/>
                <a:cs typeface="Tw Cen MT"/>
              </a:rPr>
              <a:t>many </a:t>
            </a:r>
            <a:r>
              <a:rPr sz="2000" dirty="0">
                <a:latin typeface="Tw Cen MT"/>
                <a:cs typeface="Tw Cen MT"/>
              </a:rPr>
              <a:t>countries</a:t>
            </a:r>
            <a:r>
              <a:rPr sz="2000" spc="-90" dirty="0">
                <a:latin typeface="Tw Cen MT"/>
                <a:cs typeface="Tw Cen MT"/>
              </a:rPr>
              <a:t> </a:t>
            </a:r>
            <a:r>
              <a:rPr sz="2000" spc="20" dirty="0">
                <a:latin typeface="Tw Cen MT"/>
                <a:cs typeface="Tw Cen MT"/>
              </a:rPr>
              <a:t>such</a:t>
            </a:r>
            <a:r>
              <a:rPr sz="2000" spc="-15" dirty="0">
                <a:latin typeface="Tw Cen MT"/>
                <a:cs typeface="Tw Cen MT"/>
              </a:rPr>
              <a:t> </a:t>
            </a:r>
            <a:r>
              <a:rPr sz="2000" spc="5" dirty="0">
                <a:latin typeface="Tw Cen MT"/>
                <a:cs typeface="Tw Cen MT"/>
              </a:rPr>
              <a:t>as	</a:t>
            </a:r>
            <a:r>
              <a:rPr sz="2000" spc="-5" dirty="0">
                <a:latin typeface="Tw Cen MT"/>
                <a:cs typeface="Tw Cen MT"/>
              </a:rPr>
              <a:t>India, </a:t>
            </a:r>
            <a:r>
              <a:rPr sz="2000" dirty="0">
                <a:latin typeface="Tw Cen MT"/>
                <a:cs typeface="Tw Cen MT"/>
              </a:rPr>
              <a:t>Africa, </a:t>
            </a:r>
            <a:r>
              <a:rPr sz="2000" spc="-10" dirty="0">
                <a:latin typeface="Tw Cen MT"/>
                <a:cs typeface="Tw Cen MT"/>
              </a:rPr>
              <a:t>Japan  </a:t>
            </a:r>
            <a:r>
              <a:rPr sz="2000" dirty="0">
                <a:latin typeface="Tw Cen MT"/>
                <a:cs typeface="Tw Cen MT"/>
              </a:rPr>
              <a:t>etc. </a:t>
            </a:r>
            <a:r>
              <a:rPr sz="2000" spc="-5" dirty="0">
                <a:latin typeface="Tw Cen MT"/>
                <a:cs typeface="Tw Cen MT"/>
              </a:rPr>
              <a:t>This </a:t>
            </a:r>
            <a:r>
              <a:rPr sz="2000" dirty="0">
                <a:latin typeface="Tw Cen MT"/>
                <a:cs typeface="Tw Cen MT"/>
              </a:rPr>
              <a:t>also </a:t>
            </a:r>
            <a:r>
              <a:rPr sz="2000" spc="-5" dirty="0">
                <a:latin typeface="Tw Cen MT"/>
                <a:cs typeface="Tw Cen MT"/>
              </a:rPr>
              <a:t>increases the </a:t>
            </a:r>
            <a:r>
              <a:rPr sz="2000" dirty="0">
                <a:latin typeface="Tw Cen MT"/>
                <a:cs typeface="Tw Cen MT"/>
              </a:rPr>
              <a:t>scope </a:t>
            </a:r>
            <a:r>
              <a:rPr sz="2000" spc="-10" dirty="0">
                <a:latin typeface="Tw Cen MT"/>
                <a:cs typeface="Tw Cen MT"/>
              </a:rPr>
              <a:t>for </a:t>
            </a:r>
            <a:r>
              <a:rPr sz="2000" spc="-5" dirty="0">
                <a:latin typeface="Tw Cen MT"/>
                <a:cs typeface="Tw Cen MT"/>
              </a:rPr>
              <a:t>restaurants </a:t>
            </a:r>
            <a:r>
              <a:rPr sz="2000" dirty="0">
                <a:latin typeface="Tw Cen MT"/>
                <a:cs typeface="Tw Cen MT"/>
              </a:rPr>
              <a:t>business in </a:t>
            </a:r>
            <a:r>
              <a:rPr sz="2000" spc="-15" dirty="0">
                <a:latin typeface="Tw Cen MT"/>
                <a:cs typeface="Tw Cen MT"/>
              </a:rPr>
              <a:t>New </a:t>
            </a:r>
            <a:r>
              <a:rPr sz="2000" spc="-30" dirty="0">
                <a:latin typeface="Tw Cen MT"/>
                <a:cs typeface="Tw Cen MT"/>
              </a:rPr>
              <a:t>York</a:t>
            </a:r>
            <a:r>
              <a:rPr sz="2000" spc="-235" dirty="0">
                <a:latin typeface="Tw Cen MT"/>
                <a:cs typeface="Tw Cen MT"/>
              </a:rPr>
              <a:t> </a:t>
            </a:r>
            <a:r>
              <a:rPr sz="2000" spc="-25" dirty="0">
                <a:latin typeface="Tw Cen MT"/>
                <a:cs typeface="Tw Cen MT"/>
              </a:rPr>
              <a:t>City.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2047" y="4352544"/>
            <a:ext cx="4149851" cy="2311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170" y="1968561"/>
            <a:ext cx="8049895" cy="2062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788035" algn="l"/>
              </a:tabLst>
            </a:pPr>
            <a:r>
              <a:rPr sz="2000" dirty="0">
                <a:latin typeface="Tw Cen MT"/>
                <a:cs typeface="Tw Cen MT"/>
              </a:rPr>
              <a:t>This	</a:t>
            </a:r>
            <a:r>
              <a:rPr sz="2000" spc="-5" dirty="0">
                <a:latin typeface="Tw Cen MT"/>
                <a:cs typeface="Tw Cen MT"/>
              </a:rPr>
              <a:t>data </a:t>
            </a:r>
            <a:r>
              <a:rPr sz="2000" dirty="0">
                <a:latin typeface="Tw Cen MT"/>
                <a:cs typeface="Tw Cen MT"/>
              </a:rPr>
              <a:t>has </a:t>
            </a:r>
            <a:r>
              <a:rPr sz="2000" spc="5" dirty="0">
                <a:latin typeface="Tw Cen MT"/>
                <a:cs typeface="Tw Cen MT"/>
              </a:rPr>
              <a:t>been </a:t>
            </a:r>
            <a:r>
              <a:rPr sz="2000" dirty="0">
                <a:latin typeface="Tw Cen MT"/>
                <a:cs typeface="Tw Cen MT"/>
              </a:rPr>
              <a:t>manually </a:t>
            </a:r>
            <a:r>
              <a:rPr sz="2000" spc="-5" dirty="0">
                <a:latin typeface="Tw Cen MT"/>
                <a:cs typeface="Tw Cen MT"/>
              </a:rPr>
              <a:t>prepared. </a:t>
            </a:r>
            <a:r>
              <a:rPr sz="2000" dirty="0">
                <a:latin typeface="Tw Cen MT"/>
                <a:cs typeface="Tw Cen MT"/>
              </a:rPr>
              <a:t>Data is </a:t>
            </a:r>
            <a:r>
              <a:rPr sz="2000" spc="-10" dirty="0">
                <a:latin typeface="Tw Cen MT"/>
                <a:cs typeface="Tw Cen MT"/>
              </a:rPr>
              <a:t>taken from </a:t>
            </a:r>
            <a:r>
              <a:rPr sz="2000" dirty="0">
                <a:latin typeface="Tw Cen MT"/>
                <a:cs typeface="Tw Cen MT"/>
              </a:rPr>
              <a:t>Wikipedia</a:t>
            </a:r>
            <a:r>
              <a:rPr sz="2000" spc="-220" dirty="0">
                <a:latin typeface="Tw Cen MT"/>
                <a:cs typeface="Tw Cen MT"/>
              </a:rPr>
              <a:t> </a:t>
            </a:r>
            <a:r>
              <a:rPr sz="2000" spc="-10" dirty="0">
                <a:latin typeface="Tw Cen MT"/>
                <a:cs typeface="Tw Cen MT"/>
              </a:rPr>
              <a:t>page</a:t>
            </a:r>
            <a:endParaRPr sz="2000" dirty="0">
              <a:latin typeface="Tw Cen MT"/>
              <a:cs typeface="Tw Cen MT"/>
            </a:endParaRPr>
          </a:p>
          <a:p>
            <a:pPr marL="286385">
              <a:lnSpc>
                <a:spcPct val="100000"/>
              </a:lnSpc>
            </a:pPr>
            <a:r>
              <a:rPr sz="2000" dirty="0">
                <a:latin typeface="Tw Cen MT"/>
                <a:cs typeface="Tw Cen MT"/>
              </a:rPr>
              <a:t>-</a:t>
            </a:r>
            <a:r>
              <a:rPr sz="2000" u="heavy" spc="-5" dirty="0"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 </a:t>
            </a:r>
            <a:r>
              <a:rPr sz="2000" u="heavy" spc="-10" dirty="0"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https://en.wikipedia.org/wiki/Cuisine_of_New_York_City</a:t>
            </a:r>
            <a:endParaRPr sz="20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Data </a:t>
            </a:r>
            <a:r>
              <a:rPr sz="2000" spc="-5" dirty="0">
                <a:latin typeface="Tw Cen MT"/>
                <a:cs typeface="Tw Cen MT"/>
              </a:rPr>
              <a:t>used </a:t>
            </a:r>
            <a:r>
              <a:rPr sz="2000" spc="-15" dirty="0">
                <a:latin typeface="Tw Cen MT"/>
                <a:cs typeface="Tw Cen MT"/>
              </a:rPr>
              <a:t>to </a:t>
            </a:r>
            <a:r>
              <a:rPr sz="2000" dirty="0">
                <a:latin typeface="Tw Cen MT"/>
                <a:cs typeface="Tw Cen MT"/>
              </a:rPr>
              <a:t>create </a:t>
            </a:r>
            <a:r>
              <a:rPr sz="2000" spc="-10" dirty="0">
                <a:latin typeface="Tw Cen MT"/>
                <a:cs typeface="Tw Cen MT"/>
              </a:rPr>
              <a:t>word</a:t>
            </a:r>
            <a:r>
              <a:rPr sz="2000" spc="-60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cloud.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 marR="400050">
              <a:lnSpc>
                <a:spcPct val="100000"/>
              </a:lnSpc>
            </a:pPr>
            <a:r>
              <a:rPr sz="2000" b="1" dirty="0">
                <a:latin typeface="Tw Cen MT"/>
                <a:cs typeface="Tw Cen MT"/>
              </a:rPr>
              <a:t>NEW </a:t>
            </a:r>
            <a:r>
              <a:rPr sz="2000" b="1" spc="-25" dirty="0">
                <a:latin typeface="Tw Cen MT"/>
                <a:cs typeface="Tw Cen MT"/>
              </a:rPr>
              <a:t>YORK </a:t>
            </a:r>
            <a:r>
              <a:rPr sz="2000" b="1" spc="-5" dirty="0">
                <a:latin typeface="Tw Cen MT"/>
                <a:cs typeface="Tw Cen MT"/>
              </a:rPr>
              <a:t>CITY CUISINE </a:t>
            </a:r>
            <a:r>
              <a:rPr sz="2000" b="1" dirty="0">
                <a:latin typeface="Tw Cen MT"/>
                <a:cs typeface="Tw Cen MT"/>
              </a:rPr>
              <a:t>: </a:t>
            </a:r>
            <a:r>
              <a:rPr sz="2000" dirty="0">
                <a:latin typeface="Tw Cen MT"/>
                <a:cs typeface="Tw Cen MT"/>
              </a:rPr>
              <a:t>Most </a:t>
            </a:r>
            <a:r>
              <a:rPr sz="2000" spc="-5" dirty="0">
                <a:latin typeface="Tw Cen MT"/>
                <a:cs typeface="Tw Cen MT"/>
              </a:rPr>
              <a:t>Preferred Food </a:t>
            </a:r>
            <a:r>
              <a:rPr sz="2000" dirty="0">
                <a:latin typeface="Tw Cen MT"/>
                <a:cs typeface="Tw Cen MT"/>
              </a:rPr>
              <a:t>in </a:t>
            </a:r>
            <a:r>
              <a:rPr sz="2000" spc="-10" dirty="0">
                <a:latin typeface="Tw Cen MT"/>
                <a:cs typeface="Tw Cen MT"/>
              </a:rPr>
              <a:t>New </a:t>
            </a:r>
            <a:r>
              <a:rPr sz="2000" spc="-30" dirty="0">
                <a:latin typeface="Tw Cen MT"/>
                <a:cs typeface="Tw Cen MT"/>
              </a:rPr>
              <a:t>York </a:t>
            </a:r>
            <a:r>
              <a:rPr sz="2000" spc="-5" dirty="0">
                <a:latin typeface="Tw Cen MT"/>
                <a:cs typeface="Tw Cen MT"/>
              </a:rPr>
              <a:t>City –Italian,  </a:t>
            </a:r>
            <a:r>
              <a:rPr sz="2000" spc="5" dirty="0">
                <a:latin typeface="Tw Cen MT"/>
                <a:cs typeface="Tw Cen MT"/>
              </a:rPr>
              <a:t>Purto </a:t>
            </a:r>
            <a:r>
              <a:rPr sz="2000" spc="-5" dirty="0">
                <a:latin typeface="Tw Cen MT"/>
                <a:cs typeface="Tw Cen MT"/>
              </a:rPr>
              <a:t>Rican, </a:t>
            </a:r>
            <a:r>
              <a:rPr sz="2000" spc="-10" dirty="0">
                <a:latin typeface="Tw Cen MT"/>
                <a:cs typeface="Tw Cen MT"/>
              </a:rPr>
              <a:t>Mexican, </a:t>
            </a:r>
            <a:r>
              <a:rPr sz="2000" spc="-5" dirty="0">
                <a:latin typeface="Tw Cen MT"/>
                <a:cs typeface="Tw Cen MT"/>
              </a:rPr>
              <a:t>Jewish, </a:t>
            </a:r>
            <a:r>
              <a:rPr sz="2000" dirty="0">
                <a:latin typeface="Tw Cen MT"/>
                <a:cs typeface="Tw Cen MT"/>
              </a:rPr>
              <a:t>Indian, </a:t>
            </a:r>
            <a:r>
              <a:rPr sz="2000" spc="-15" dirty="0">
                <a:latin typeface="Tw Cen MT"/>
                <a:cs typeface="Tw Cen MT"/>
              </a:rPr>
              <a:t>Pakistani </a:t>
            </a:r>
            <a:r>
              <a:rPr sz="2000" dirty="0">
                <a:latin typeface="Tw Cen MT"/>
                <a:cs typeface="Tw Cen MT"/>
              </a:rPr>
              <a:t>&amp;</a:t>
            </a:r>
            <a:r>
              <a:rPr sz="2000" spc="-114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Dominican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62656" y="4206240"/>
            <a:ext cx="4764024" cy="2529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080" y="1967006"/>
            <a:ext cx="40671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30" dirty="0">
                <a:latin typeface="Tw Cen MT"/>
                <a:cs typeface="Tw Cen MT"/>
              </a:rPr>
              <a:t>BROOKLYN </a:t>
            </a:r>
            <a:r>
              <a:rPr sz="2400" b="1" dirty="0">
                <a:latin typeface="Tw Cen MT"/>
                <a:cs typeface="Tw Cen MT"/>
              </a:rPr>
              <a:t>CUISINE </a:t>
            </a:r>
            <a:r>
              <a:rPr sz="2400" dirty="0">
                <a:latin typeface="Tw Cen MT"/>
                <a:cs typeface="Tw Cen MT"/>
              </a:rPr>
              <a:t>-Most  Preferred </a:t>
            </a:r>
            <a:r>
              <a:rPr sz="2400" spc="-5" dirty="0">
                <a:latin typeface="Tw Cen MT"/>
                <a:cs typeface="Tw Cen MT"/>
              </a:rPr>
              <a:t>Food </a:t>
            </a:r>
            <a:r>
              <a:rPr sz="2400" dirty="0">
                <a:latin typeface="Tw Cen MT"/>
                <a:cs typeface="Tw Cen MT"/>
              </a:rPr>
              <a:t>in </a:t>
            </a:r>
            <a:r>
              <a:rPr sz="2400" spc="-10" dirty="0">
                <a:latin typeface="Tw Cen MT"/>
                <a:cs typeface="Tw Cen MT"/>
              </a:rPr>
              <a:t>Brooklyn </a:t>
            </a:r>
            <a:r>
              <a:rPr sz="2400" dirty="0">
                <a:latin typeface="Tw Cen MT"/>
                <a:cs typeface="Tw Cen MT"/>
              </a:rPr>
              <a:t>is</a:t>
            </a:r>
            <a:r>
              <a:rPr sz="2400" spc="-95" dirty="0">
                <a:latin typeface="Tw Cen MT"/>
                <a:cs typeface="Tw Cen MT"/>
              </a:rPr>
              <a:t> </a:t>
            </a:r>
            <a:r>
              <a:rPr sz="2400" dirty="0">
                <a:latin typeface="Tw Cen MT"/>
                <a:cs typeface="Tw Cen MT"/>
              </a:rPr>
              <a:t>–  </a:t>
            </a:r>
            <a:r>
              <a:rPr sz="2400" spc="-5" dirty="0">
                <a:latin typeface="Tw Cen MT"/>
                <a:cs typeface="Tw Cen MT"/>
              </a:rPr>
              <a:t>Italian, </a:t>
            </a:r>
            <a:r>
              <a:rPr sz="2400" spc="10" dirty="0">
                <a:latin typeface="Tw Cen MT"/>
                <a:cs typeface="Tw Cen MT"/>
              </a:rPr>
              <a:t>Purto </a:t>
            </a:r>
            <a:r>
              <a:rPr sz="2400" spc="-5" dirty="0">
                <a:latin typeface="Tw Cen MT"/>
                <a:cs typeface="Tw Cen MT"/>
              </a:rPr>
              <a:t>Rican </a:t>
            </a:r>
            <a:r>
              <a:rPr sz="2400" dirty="0">
                <a:latin typeface="Tw Cen MT"/>
                <a:cs typeface="Tw Cen MT"/>
              </a:rPr>
              <a:t>&amp;</a:t>
            </a:r>
            <a:r>
              <a:rPr sz="2400" spc="-55" dirty="0">
                <a:latin typeface="Tw Cen MT"/>
                <a:cs typeface="Tw Cen MT"/>
              </a:rPr>
              <a:t> </a:t>
            </a:r>
            <a:r>
              <a:rPr sz="2400" spc="-15" dirty="0">
                <a:latin typeface="Tw Cen MT"/>
                <a:cs typeface="Tw Cen MT"/>
              </a:rPr>
              <a:t>Mexican</a:t>
            </a:r>
            <a:endParaRPr sz="2400" dirty="0">
              <a:latin typeface="Tw Cen MT"/>
              <a:cs typeface="Tw Cen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454066"/>
            <a:ext cx="43326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40" dirty="0">
                <a:latin typeface="Tw Cen MT"/>
                <a:cs typeface="Tw Cen MT"/>
              </a:rPr>
              <a:t>MANHATTAN </a:t>
            </a:r>
            <a:r>
              <a:rPr sz="2400" b="1" spc="-5" dirty="0">
                <a:latin typeface="Tw Cen MT"/>
                <a:cs typeface="Tw Cen MT"/>
              </a:rPr>
              <a:t>CUISINE </a:t>
            </a:r>
            <a:r>
              <a:rPr sz="2400" dirty="0">
                <a:latin typeface="Tw Cen MT"/>
                <a:cs typeface="Tw Cen MT"/>
              </a:rPr>
              <a:t>- </a:t>
            </a:r>
            <a:r>
              <a:rPr sz="2400" spc="-5" dirty="0">
                <a:latin typeface="Tw Cen MT"/>
                <a:cs typeface="Tw Cen MT"/>
              </a:rPr>
              <a:t>Most  </a:t>
            </a:r>
            <a:r>
              <a:rPr sz="2400" dirty="0">
                <a:latin typeface="Tw Cen MT"/>
                <a:cs typeface="Tw Cen MT"/>
              </a:rPr>
              <a:t>Preferred </a:t>
            </a:r>
            <a:r>
              <a:rPr sz="2400" spc="-5" dirty="0">
                <a:latin typeface="Tw Cen MT"/>
                <a:cs typeface="Tw Cen MT"/>
              </a:rPr>
              <a:t>Food </a:t>
            </a:r>
            <a:r>
              <a:rPr sz="2400" dirty="0">
                <a:latin typeface="Tw Cen MT"/>
                <a:cs typeface="Tw Cen MT"/>
              </a:rPr>
              <a:t>in </a:t>
            </a:r>
            <a:r>
              <a:rPr sz="2400" spc="-5" dirty="0">
                <a:latin typeface="Tw Cen MT"/>
                <a:cs typeface="Tw Cen MT"/>
              </a:rPr>
              <a:t>Manhattan </a:t>
            </a:r>
            <a:r>
              <a:rPr sz="2400" spc="10" dirty="0">
                <a:latin typeface="Tw Cen MT"/>
                <a:cs typeface="Tw Cen MT"/>
              </a:rPr>
              <a:t>is</a:t>
            </a:r>
            <a:r>
              <a:rPr sz="2400" spc="-125" dirty="0">
                <a:latin typeface="Tw Cen MT"/>
                <a:cs typeface="Tw Cen MT"/>
              </a:rPr>
              <a:t> </a:t>
            </a:r>
            <a:r>
              <a:rPr sz="2400" dirty="0">
                <a:latin typeface="Tw Cen MT"/>
                <a:cs typeface="Tw Cen MT"/>
              </a:rPr>
              <a:t>–  </a:t>
            </a:r>
            <a:r>
              <a:rPr sz="2400" spc="-5" dirty="0">
                <a:latin typeface="Tw Cen MT"/>
                <a:cs typeface="Tw Cen MT"/>
              </a:rPr>
              <a:t>Italian, American, </a:t>
            </a:r>
            <a:r>
              <a:rPr sz="2400" spc="5" dirty="0">
                <a:latin typeface="Tw Cen MT"/>
                <a:cs typeface="Tw Cen MT"/>
              </a:rPr>
              <a:t>Puerto </a:t>
            </a:r>
            <a:r>
              <a:rPr sz="2400" dirty="0">
                <a:latin typeface="Tw Cen MT"/>
                <a:cs typeface="Tw Cen MT"/>
              </a:rPr>
              <a:t>Rican  </a:t>
            </a:r>
            <a:r>
              <a:rPr sz="2400" spc="-5" dirty="0">
                <a:latin typeface="Tw Cen MT"/>
                <a:cs typeface="Tw Cen MT"/>
              </a:rPr>
              <a:t>and</a:t>
            </a:r>
            <a:r>
              <a:rPr sz="2400" dirty="0">
                <a:latin typeface="Tw Cen MT"/>
                <a:cs typeface="Tw Cen MT"/>
              </a:rPr>
              <a:t> </a:t>
            </a:r>
            <a:r>
              <a:rPr sz="2400" spc="-5" dirty="0">
                <a:latin typeface="Tw Cen MT"/>
                <a:cs typeface="Tw Cen MT"/>
              </a:rPr>
              <a:t>Indian.</a:t>
            </a:r>
            <a:endParaRPr sz="2400" dirty="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7796" y="1982724"/>
            <a:ext cx="3314700" cy="1947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7796" y="4352544"/>
            <a:ext cx="3314700" cy="2033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080" y="1967006"/>
            <a:ext cx="36995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5" dirty="0">
                <a:latin typeface="Tw Cen MT"/>
                <a:cs typeface="Tw Cen MT"/>
              </a:rPr>
              <a:t>QUEENS CUISINE </a:t>
            </a:r>
            <a:r>
              <a:rPr sz="2400" b="1" dirty="0">
                <a:latin typeface="Tw Cen MT"/>
                <a:cs typeface="Tw Cen MT"/>
              </a:rPr>
              <a:t>- </a:t>
            </a:r>
            <a:r>
              <a:rPr sz="2400" dirty="0">
                <a:latin typeface="Tw Cen MT"/>
                <a:cs typeface="Tw Cen MT"/>
              </a:rPr>
              <a:t>Most  Preferred </a:t>
            </a:r>
            <a:r>
              <a:rPr sz="2400" spc="-5" dirty="0">
                <a:latin typeface="Tw Cen MT"/>
                <a:cs typeface="Tw Cen MT"/>
              </a:rPr>
              <a:t>Food </a:t>
            </a:r>
            <a:r>
              <a:rPr sz="2400" dirty="0">
                <a:latin typeface="Tw Cen MT"/>
                <a:cs typeface="Tw Cen MT"/>
              </a:rPr>
              <a:t>in </a:t>
            </a:r>
            <a:r>
              <a:rPr sz="2400" spc="-5" dirty="0">
                <a:latin typeface="Tw Cen MT"/>
                <a:cs typeface="Tw Cen MT"/>
              </a:rPr>
              <a:t>Queens</a:t>
            </a:r>
            <a:r>
              <a:rPr sz="2400" spc="-114" dirty="0">
                <a:latin typeface="Tw Cen MT"/>
                <a:cs typeface="Tw Cen MT"/>
              </a:rPr>
              <a:t> </a:t>
            </a:r>
            <a:r>
              <a:rPr sz="2400" dirty="0">
                <a:latin typeface="Tw Cen MT"/>
                <a:cs typeface="Tw Cen MT"/>
              </a:rPr>
              <a:t>is</a:t>
            </a:r>
          </a:p>
          <a:p>
            <a:pPr marL="287020" marR="50800">
              <a:lnSpc>
                <a:spcPct val="100000"/>
              </a:lnSpc>
            </a:pPr>
            <a:r>
              <a:rPr sz="2400" dirty="0">
                <a:latin typeface="Tw Cen MT"/>
                <a:cs typeface="Tw Cen MT"/>
              </a:rPr>
              <a:t>– </a:t>
            </a:r>
            <a:r>
              <a:rPr sz="2400" spc="-5" dirty="0">
                <a:latin typeface="Tw Cen MT"/>
                <a:cs typeface="Tw Cen MT"/>
              </a:rPr>
              <a:t>Indian, </a:t>
            </a:r>
            <a:r>
              <a:rPr sz="2400" dirty="0">
                <a:latin typeface="Tw Cen MT"/>
                <a:cs typeface="Tw Cen MT"/>
              </a:rPr>
              <a:t>Irish, </a:t>
            </a:r>
            <a:r>
              <a:rPr sz="2400" spc="-20" dirty="0">
                <a:latin typeface="Tw Cen MT"/>
                <a:cs typeface="Tw Cen MT"/>
              </a:rPr>
              <a:t>Pakistani </a:t>
            </a:r>
            <a:r>
              <a:rPr sz="2400" spc="-5" dirty="0">
                <a:latin typeface="Tw Cen MT"/>
                <a:cs typeface="Tw Cen MT"/>
              </a:rPr>
              <a:t>and  </a:t>
            </a:r>
            <a:r>
              <a:rPr sz="2400" spc="-15" dirty="0">
                <a:latin typeface="Tw Cen MT"/>
                <a:cs typeface="Tw Cen MT"/>
              </a:rPr>
              <a:t>Mexican.</a:t>
            </a:r>
            <a:endParaRPr sz="2400" dirty="0">
              <a:latin typeface="Tw Cen MT"/>
              <a:cs typeface="Tw Cen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380993"/>
            <a:ext cx="376745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5" dirty="0">
                <a:latin typeface="Tw Cen MT"/>
                <a:cs typeface="Tw Cen MT"/>
              </a:rPr>
              <a:t>THE </a:t>
            </a:r>
            <a:r>
              <a:rPr sz="2400" b="1" spc="-25" dirty="0">
                <a:latin typeface="Tw Cen MT"/>
                <a:cs typeface="Tw Cen MT"/>
              </a:rPr>
              <a:t>BRONX </a:t>
            </a:r>
            <a:r>
              <a:rPr sz="2400" b="1" spc="-5" dirty="0">
                <a:latin typeface="Tw Cen MT"/>
                <a:cs typeface="Tw Cen MT"/>
              </a:rPr>
              <a:t>CUISINE </a:t>
            </a:r>
            <a:r>
              <a:rPr sz="2400" b="1" dirty="0">
                <a:latin typeface="Tw Cen MT"/>
                <a:cs typeface="Tw Cen MT"/>
              </a:rPr>
              <a:t>- </a:t>
            </a:r>
            <a:r>
              <a:rPr sz="2400" dirty="0">
                <a:latin typeface="Tw Cen MT"/>
                <a:cs typeface="Tw Cen MT"/>
              </a:rPr>
              <a:t>Most  Preferred </a:t>
            </a:r>
            <a:r>
              <a:rPr sz="2400" spc="-5" dirty="0">
                <a:latin typeface="Tw Cen MT"/>
                <a:cs typeface="Tw Cen MT"/>
              </a:rPr>
              <a:t>Food </a:t>
            </a:r>
            <a:r>
              <a:rPr sz="2400" dirty="0">
                <a:latin typeface="Tw Cen MT"/>
                <a:cs typeface="Tw Cen MT"/>
              </a:rPr>
              <a:t>in The </a:t>
            </a:r>
            <a:r>
              <a:rPr sz="2400" spc="-15" dirty="0">
                <a:latin typeface="Tw Cen MT"/>
                <a:cs typeface="Tw Cen MT"/>
              </a:rPr>
              <a:t>Bronx  </a:t>
            </a:r>
            <a:r>
              <a:rPr sz="2400" dirty="0">
                <a:latin typeface="Tw Cen MT"/>
                <a:cs typeface="Tw Cen MT"/>
              </a:rPr>
              <a:t>is – </a:t>
            </a:r>
            <a:r>
              <a:rPr sz="2400" spc="-5" dirty="0">
                <a:latin typeface="Tw Cen MT"/>
                <a:cs typeface="Tw Cen MT"/>
              </a:rPr>
              <a:t>Italian, </a:t>
            </a:r>
            <a:r>
              <a:rPr sz="2400" spc="5" dirty="0">
                <a:latin typeface="Tw Cen MT"/>
                <a:cs typeface="Tw Cen MT"/>
              </a:rPr>
              <a:t>Puerto </a:t>
            </a:r>
            <a:r>
              <a:rPr sz="2400" dirty="0">
                <a:latin typeface="Tw Cen MT"/>
                <a:cs typeface="Tw Cen MT"/>
              </a:rPr>
              <a:t>Rican,  </a:t>
            </a:r>
            <a:r>
              <a:rPr sz="2400" spc="-5" dirty="0">
                <a:latin typeface="Tw Cen MT"/>
                <a:cs typeface="Tw Cen MT"/>
              </a:rPr>
              <a:t>Albanian and</a:t>
            </a:r>
            <a:r>
              <a:rPr sz="2400" spc="-15" dirty="0">
                <a:latin typeface="Tw Cen MT"/>
                <a:cs typeface="Tw Cen MT"/>
              </a:rPr>
              <a:t> </a:t>
            </a:r>
            <a:r>
              <a:rPr sz="2400" spc="-5" dirty="0">
                <a:latin typeface="Tw Cen MT"/>
                <a:cs typeface="Tw Cen MT"/>
              </a:rPr>
              <a:t>Dominican.</a:t>
            </a:r>
            <a:endParaRPr sz="2400" dirty="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01284" y="1946148"/>
            <a:ext cx="3680459" cy="1837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1284" y="4352544"/>
            <a:ext cx="3680459" cy="1941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5303" y="861060"/>
            <a:ext cx="2871216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3867" y="99669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195" y="877823"/>
            <a:ext cx="192405" cy="254635"/>
          </a:xfrm>
          <a:custGeom>
            <a:avLst/>
            <a:gdLst/>
            <a:ahLst/>
            <a:cxnLst/>
            <a:rect l="l" t="t" r="r" b="b"/>
            <a:pathLst>
              <a:path w="192404" h="254634">
                <a:moveTo>
                  <a:pt x="192024" y="193548"/>
                </a:moveTo>
                <a:lnTo>
                  <a:pt x="0" y="193548"/>
                </a:lnTo>
                <a:lnTo>
                  <a:pt x="0" y="146304"/>
                </a:lnTo>
                <a:lnTo>
                  <a:pt x="117348" y="0"/>
                </a:lnTo>
                <a:lnTo>
                  <a:pt x="169164" y="0"/>
                </a:lnTo>
                <a:lnTo>
                  <a:pt x="169164" y="64008"/>
                </a:lnTo>
                <a:lnTo>
                  <a:pt x="112776" y="64008"/>
                </a:lnTo>
                <a:lnTo>
                  <a:pt x="47244" y="146304"/>
                </a:lnTo>
                <a:lnTo>
                  <a:pt x="192024" y="146304"/>
                </a:lnTo>
                <a:lnTo>
                  <a:pt x="192024" y="193548"/>
                </a:lnTo>
                <a:close/>
              </a:path>
              <a:path w="192404" h="254634">
                <a:moveTo>
                  <a:pt x="169164" y="146304"/>
                </a:moveTo>
                <a:lnTo>
                  <a:pt x="112776" y="146304"/>
                </a:lnTo>
                <a:lnTo>
                  <a:pt x="112776" y="64008"/>
                </a:lnTo>
                <a:lnTo>
                  <a:pt x="169164" y="64008"/>
                </a:lnTo>
                <a:lnTo>
                  <a:pt x="169164" y="146304"/>
                </a:lnTo>
                <a:close/>
              </a:path>
              <a:path w="192404" h="254634">
                <a:moveTo>
                  <a:pt x="169164" y="254508"/>
                </a:moveTo>
                <a:lnTo>
                  <a:pt x="112776" y="254508"/>
                </a:lnTo>
                <a:lnTo>
                  <a:pt x="112776" y="193548"/>
                </a:lnTo>
                <a:lnTo>
                  <a:pt x="169164" y="193548"/>
                </a:lnTo>
                <a:lnTo>
                  <a:pt x="169164" y="25450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6100" y="871727"/>
            <a:ext cx="205740" cy="266700"/>
          </a:xfrm>
          <a:custGeom>
            <a:avLst/>
            <a:gdLst/>
            <a:ahLst/>
            <a:cxnLst/>
            <a:rect l="l" t="t" r="r" b="b"/>
            <a:pathLst>
              <a:path w="205740" h="266700">
                <a:moveTo>
                  <a:pt x="112776" y="205740"/>
                </a:moveTo>
                <a:lnTo>
                  <a:pt x="3048" y="205740"/>
                </a:lnTo>
                <a:lnTo>
                  <a:pt x="0" y="202692"/>
                </a:lnTo>
                <a:lnTo>
                  <a:pt x="0" y="149352"/>
                </a:lnTo>
                <a:lnTo>
                  <a:pt x="1524" y="147828"/>
                </a:lnTo>
                <a:lnTo>
                  <a:pt x="117348" y="3048"/>
                </a:lnTo>
                <a:lnTo>
                  <a:pt x="118872" y="0"/>
                </a:lnTo>
                <a:lnTo>
                  <a:pt x="178308" y="0"/>
                </a:lnTo>
                <a:lnTo>
                  <a:pt x="181356" y="3048"/>
                </a:lnTo>
                <a:lnTo>
                  <a:pt x="181356" y="6096"/>
                </a:lnTo>
                <a:lnTo>
                  <a:pt x="167640" y="6096"/>
                </a:lnTo>
                <a:lnTo>
                  <a:pt x="167640" y="10668"/>
                </a:lnTo>
                <a:lnTo>
                  <a:pt x="128016" y="10668"/>
                </a:lnTo>
                <a:lnTo>
                  <a:pt x="123444" y="13716"/>
                </a:lnTo>
                <a:lnTo>
                  <a:pt x="125603" y="13716"/>
                </a:lnTo>
                <a:lnTo>
                  <a:pt x="15811" y="152400"/>
                </a:lnTo>
                <a:lnTo>
                  <a:pt x="13716" y="152400"/>
                </a:lnTo>
                <a:lnTo>
                  <a:pt x="12192" y="156972"/>
                </a:lnTo>
                <a:lnTo>
                  <a:pt x="13716" y="156972"/>
                </a:lnTo>
                <a:lnTo>
                  <a:pt x="13716" y="192024"/>
                </a:lnTo>
                <a:lnTo>
                  <a:pt x="6096" y="192024"/>
                </a:lnTo>
                <a:lnTo>
                  <a:pt x="13716" y="199644"/>
                </a:lnTo>
                <a:lnTo>
                  <a:pt x="112776" y="199644"/>
                </a:lnTo>
                <a:lnTo>
                  <a:pt x="112776" y="205740"/>
                </a:lnTo>
                <a:close/>
              </a:path>
              <a:path w="205740" h="266700">
                <a:moveTo>
                  <a:pt x="192024" y="160020"/>
                </a:moveTo>
                <a:lnTo>
                  <a:pt x="170688" y="160020"/>
                </a:lnTo>
                <a:lnTo>
                  <a:pt x="167640" y="156972"/>
                </a:lnTo>
                <a:lnTo>
                  <a:pt x="167640" y="6096"/>
                </a:lnTo>
                <a:lnTo>
                  <a:pt x="175260" y="13716"/>
                </a:lnTo>
                <a:lnTo>
                  <a:pt x="181356" y="13716"/>
                </a:lnTo>
                <a:lnTo>
                  <a:pt x="181356" y="146304"/>
                </a:lnTo>
                <a:lnTo>
                  <a:pt x="175260" y="146304"/>
                </a:lnTo>
                <a:lnTo>
                  <a:pt x="181356" y="152400"/>
                </a:lnTo>
                <a:lnTo>
                  <a:pt x="192024" y="152400"/>
                </a:lnTo>
                <a:lnTo>
                  <a:pt x="192024" y="160020"/>
                </a:lnTo>
                <a:close/>
              </a:path>
              <a:path w="205740" h="266700">
                <a:moveTo>
                  <a:pt x="181356" y="13716"/>
                </a:moveTo>
                <a:lnTo>
                  <a:pt x="175260" y="13716"/>
                </a:lnTo>
                <a:lnTo>
                  <a:pt x="167640" y="6096"/>
                </a:lnTo>
                <a:lnTo>
                  <a:pt x="181356" y="6096"/>
                </a:lnTo>
                <a:lnTo>
                  <a:pt x="181356" y="13716"/>
                </a:lnTo>
                <a:close/>
              </a:path>
              <a:path w="205740" h="266700">
                <a:moveTo>
                  <a:pt x="125603" y="13716"/>
                </a:moveTo>
                <a:lnTo>
                  <a:pt x="123444" y="13716"/>
                </a:lnTo>
                <a:lnTo>
                  <a:pt x="128016" y="10668"/>
                </a:lnTo>
                <a:lnTo>
                  <a:pt x="125603" y="13716"/>
                </a:lnTo>
                <a:close/>
              </a:path>
              <a:path w="205740" h="266700">
                <a:moveTo>
                  <a:pt x="167640" y="13716"/>
                </a:moveTo>
                <a:lnTo>
                  <a:pt x="125603" y="13716"/>
                </a:lnTo>
                <a:lnTo>
                  <a:pt x="128016" y="10668"/>
                </a:lnTo>
                <a:lnTo>
                  <a:pt x="167640" y="10668"/>
                </a:lnTo>
                <a:lnTo>
                  <a:pt x="167640" y="13716"/>
                </a:lnTo>
                <a:close/>
              </a:path>
              <a:path w="205740" h="266700">
                <a:moveTo>
                  <a:pt x="123444" y="160020"/>
                </a:moveTo>
                <a:lnTo>
                  <a:pt x="50292" y="160020"/>
                </a:lnTo>
                <a:lnTo>
                  <a:pt x="47244" y="158496"/>
                </a:lnTo>
                <a:lnTo>
                  <a:pt x="47244" y="155448"/>
                </a:lnTo>
                <a:lnTo>
                  <a:pt x="45720" y="153924"/>
                </a:lnTo>
                <a:lnTo>
                  <a:pt x="45720" y="150876"/>
                </a:lnTo>
                <a:lnTo>
                  <a:pt x="47244" y="149352"/>
                </a:lnTo>
                <a:lnTo>
                  <a:pt x="112776" y="65532"/>
                </a:lnTo>
                <a:lnTo>
                  <a:pt x="114300" y="64008"/>
                </a:lnTo>
                <a:lnTo>
                  <a:pt x="123444" y="64008"/>
                </a:lnTo>
                <a:lnTo>
                  <a:pt x="126492" y="67056"/>
                </a:lnTo>
                <a:lnTo>
                  <a:pt x="126492" y="70104"/>
                </a:lnTo>
                <a:lnTo>
                  <a:pt x="112776" y="70104"/>
                </a:lnTo>
                <a:lnTo>
                  <a:pt x="112776" y="88073"/>
                </a:lnTo>
                <a:lnTo>
                  <a:pt x="66406" y="146304"/>
                </a:lnTo>
                <a:lnTo>
                  <a:pt x="53340" y="146304"/>
                </a:lnTo>
                <a:lnTo>
                  <a:pt x="57912" y="156972"/>
                </a:lnTo>
                <a:lnTo>
                  <a:pt x="126492" y="156972"/>
                </a:lnTo>
                <a:lnTo>
                  <a:pt x="123444" y="160020"/>
                </a:lnTo>
                <a:close/>
              </a:path>
              <a:path w="205740" h="266700">
                <a:moveTo>
                  <a:pt x="112776" y="88073"/>
                </a:moveTo>
                <a:lnTo>
                  <a:pt x="112776" y="70104"/>
                </a:lnTo>
                <a:lnTo>
                  <a:pt x="118872" y="77724"/>
                </a:lnTo>
                <a:lnTo>
                  <a:pt x="121016" y="77724"/>
                </a:lnTo>
                <a:lnTo>
                  <a:pt x="112776" y="88073"/>
                </a:lnTo>
                <a:close/>
              </a:path>
              <a:path w="205740" h="266700">
                <a:moveTo>
                  <a:pt x="118872" y="77724"/>
                </a:moveTo>
                <a:lnTo>
                  <a:pt x="112776" y="70104"/>
                </a:lnTo>
                <a:lnTo>
                  <a:pt x="126492" y="70104"/>
                </a:lnTo>
                <a:lnTo>
                  <a:pt x="126492" y="74676"/>
                </a:lnTo>
                <a:lnTo>
                  <a:pt x="123444" y="74676"/>
                </a:lnTo>
                <a:lnTo>
                  <a:pt x="118872" y="77724"/>
                </a:lnTo>
                <a:close/>
              </a:path>
              <a:path w="205740" h="266700">
                <a:moveTo>
                  <a:pt x="121016" y="77724"/>
                </a:moveTo>
                <a:lnTo>
                  <a:pt x="118872" y="77724"/>
                </a:lnTo>
                <a:lnTo>
                  <a:pt x="123444" y="74676"/>
                </a:lnTo>
                <a:lnTo>
                  <a:pt x="121016" y="77724"/>
                </a:lnTo>
                <a:close/>
              </a:path>
              <a:path w="205740" h="266700">
                <a:moveTo>
                  <a:pt x="112776" y="152400"/>
                </a:moveTo>
                <a:lnTo>
                  <a:pt x="112776" y="88073"/>
                </a:lnTo>
                <a:lnTo>
                  <a:pt x="123444" y="74676"/>
                </a:lnTo>
                <a:lnTo>
                  <a:pt x="126492" y="74676"/>
                </a:lnTo>
                <a:lnTo>
                  <a:pt x="126492" y="146304"/>
                </a:lnTo>
                <a:lnTo>
                  <a:pt x="118872" y="146304"/>
                </a:lnTo>
                <a:lnTo>
                  <a:pt x="112776" y="152400"/>
                </a:lnTo>
                <a:close/>
              </a:path>
              <a:path w="205740" h="266700">
                <a:moveTo>
                  <a:pt x="57912" y="156972"/>
                </a:moveTo>
                <a:lnTo>
                  <a:pt x="53340" y="146304"/>
                </a:lnTo>
                <a:lnTo>
                  <a:pt x="66406" y="146304"/>
                </a:lnTo>
                <a:lnTo>
                  <a:pt x="57912" y="156972"/>
                </a:lnTo>
                <a:close/>
              </a:path>
              <a:path w="205740" h="266700">
                <a:moveTo>
                  <a:pt x="126492" y="156972"/>
                </a:moveTo>
                <a:lnTo>
                  <a:pt x="57912" y="156972"/>
                </a:lnTo>
                <a:lnTo>
                  <a:pt x="66406" y="146304"/>
                </a:lnTo>
                <a:lnTo>
                  <a:pt x="112776" y="146304"/>
                </a:lnTo>
                <a:lnTo>
                  <a:pt x="112776" y="152400"/>
                </a:lnTo>
                <a:lnTo>
                  <a:pt x="126492" y="152400"/>
                </a:lnTo>
                <a:lnTo>
                  <a:pt x="126492" y="156972"/>
                </a:lnTo>
                <a:close/>
              </a:path>
              <a:path w="205740" h="266700">
                <a:moveTo>
                  <a:pt x="126492" y="152400"/>
                </a:moveTo>
                <a:lnTo>
                  <a:pt x="112776" y="152400"/>
                </a:lnTo>
                <a:lnTo>
                  <a:pt x="118872" y="146304"/>
                </a:lnTo>
                <a:lnTo>
                  <a:pt x="126492" y="146304"/>
                </a:lnTo>
                <a:lnTo>
                  <a:pt x="126492" y="152400"/>
                </a:lnTo>
                <a:close/>
              </a:path>
              <a:path w="205740" h="266700">
                <a:moveTo>
                  <a:pt x="181356" y="152400"/>
                </a:moveTo>
                <a:lnTo>
                  <a:pt x="175260" y="146304"/>
                </a:lnTo>
                <a:lnTo>
                  <a:pt x="181356" y="146304"/>
                </a:lnTo>
                <a:lnTo>
                  <a:pt x="181356" y="152400"/>
                </a:lnTo>
                <a:close/>
              </a:path>
              <a:path w="205740" h="266700">
                <a:moveTo>
                  <a:pt x="205740" y="160020"/>
                </a:moveTo>
                <a:lnTo>
                  <a:pt x="198120" y="160020"/>
                </a:lnTo>
                <a:lnTo>
                  <a:pt x="192024" y="152400"/>
                </a:lnTo>
                <a:lnTo>
                  <a:pt x="181356" y="152400"/>
                </a:lnTo>
                <a:lnTo>
                  <a:pt x="181356" y="146304"/>
                </a:lnTo>
                <a:lnTo>
                  <a:pt x="202692" y="146304"/>
                </a:lnTo>
                <a:lnTo>
                  <a:pt x="205740" y="149352"/>
                </a:lnTo>
                <a:lnTo>
                  <a:pt x="205740" y="160020"/>
                </a:lnTo>
                <a:close/>
              </a:path>
              <a:path w="205740" h="266700">
                <a:moveTo>
                  <a:pt x="12192" y="156972"/>
                </a:moveTo>
                <a:lnTo>
                  <a:pt x="13716" y="152400"/>
                </a:lnTo>
                <a:lnTo>
                  <a:pt x="13716" y="155046"/>
                </a:lnTo>
                <a:lnTo>
                  <a:pt x="12192" y="156972"/>
                </a:lnTo>
                <a:close/>
              </a:path>
              <a:path w="205740" h="266700">
                <a:moveTo>
                  <a:pt x="13716" y="155046"/>
                </a:moveTo>
                <a:lnTo>
                  <a:pt x="13716" y="152400"/>
                </a:lnTo>
                <a:lnTo>
                  <a:pt x="15811" y="152400"/>
                </a:lnTo>
                <a:lnTo>
                  <a:pt x="13716" y="155046"/>
                </a:lnTo>
                <a:close/>
              </a:path>
              <a:path w="205740" h="266700">
                <a:moveTo>
                  <a:pt x="192024" y="199644"/>
                </a:moveTo>
                <a:lnTo>
                  <a:pt x="192024" y="152400"/>
                </a:lnTo>
                <a:lnTo>
                  <a:pt x="198120" y="160020"/>
                </a:lnTo>
                <a:lnTo>
                  <a:pt x="205740" y="160020"/>
                </a:lnTo>
                <a:lnTo>
                  <a:pt x="205740" y="192024"/>
                </a:lnTo>
                <a:lnTo>
                  <a:pt x="198120" y="192024"/>
                </a:lnTo>
                <a:lnTo>
                  <a:pt x="192024" y="199644"/>
                </a:lnTo>
                <a:close/>
              </a:path>
              <a:path w="205740" h="266700">
                <a:moveTo>
                  <a:pt x="13716" y="156972"/>
                </a:moveTo>
                <a:lnTo>
                  <a:pt x="12192" y="156972"/>
                </a:lnTo>
                <a:lnTo>
                  <a:pt x="13716" y="155046"/>
                </a:lnTo>
                <a:lnTo>
                  <a:pt x="13716" y="156972"/>
                </a:lnTo>
                <a:close/>
              </a:path>
              <a:path w="205740" h="266700">
                <a:moveTo>
                  <a:pt x="13716" y="199644"/>
                </a:moveTo>
                <a:lnTo>
                  <a:pt x="6096" y="192024"/>
                </a:lnTo>
                <a:lnTo>
                  <a:pt x="13716" y="192024"/>
                </a:lnTo>
                <a:lnTo>
                  <a:pt x="13716" y="199644"/>
                </a:lnTo>
                <a:close/>
              </a:path>
              <a:path w="205740" h="266700">
                <a:moveTo>
                  <a:pt x="126492" y="205740"/>
                </a:moveTo>
                <a:lnTo>
                  <a:pt x="118872" y="205740"/>
                </a:lnTo>
                <a:lnTo>
                  <a:pt x="112776" y="199644"/>
                </a:lnTo>
                <a:lnTo>
                  <a:pt x="13716" y="199644"/>
                </a:lnTo>
                <a:lnTo>
                  <a:pt x="13716" y="192024"/>
                </a:lnTo>
                <a:lnTo>
                  <a:pt x="123444" y="192024"/>
                </a:lnTo>
                <a:lnTo>
                  <a:pt x="126492" y="195072"/>
                </a:lnTo>
                <a:lnTo>
                  <a:pt x="126492" y="205740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67640" y="195072"/>
                </a:lnTo>
                <a:lnTo>
                  <a:pt x="170688" y="192024"/>
                </a:lnTo>
                <a:lnTo>
                  <a:pt x="192024" y="192024"/>
                </a:lnTo>
                <a:lnTo>
                  <a:pt x="192024" y="199644"/>
                </a:lnTo>
                <a:lnTo>
                  <a:pt x="181356" y="199644"/>
                </a:lnTo>
                <a:lnTo>
                  <a:pt x="175260" y="205740"/>
                </a:lnTo>
                <a:lnTo>
                  <a:pt x="181356" y="205740"/>
                </a:lnTo>
                <a:lnTo>
                  <a:pt x="181356" y="252984"/>
                </a:lnTo>
                <a:lnTo>
                  <a:pt x="17526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202692" y="205740"/>
                </a:moveTo>
                <a:lnTo>
                  <a:pt x="181356" y="205740"/>
                </a:lnTo>
                <a:lnTo>
                  <a:pt x="181356" y="199644"/>
                </a:lnTo>
                <a:lnTo>
                  <a:pt x="192024" y="199644"/>
                </a:lnTo>
                <a:lnTo>
                  <a:pt x="198120" y="192024"/>
                </a:lnTo>
                <a:lnTo>
                  <a:pt x="205740" y="192024"/>
                </a:lnTo>
                <a:lnTo>
                  <a:pt x="205740" y="202692"/>
                </a:lnTo>
                <a:lnTo>
                  <a:pt x="202692" y="205740"/>
                </a:lnTo>
                <a:close/>
              </a:path>
              <a:path w="205740" h="266700">
                <a:moveTo>
                  <a:pt x="178308" y="266700"/>
                </a:moveTo>
                <a:lnTo>
                  <a:pt x="115824" y="266700"/>
                </a:lnTo>
                <a:lnTo>
                  <a:pt x="112776" y="263652"/>
                </a:lnTo>
                <a:lnTo>
                  <a:pt x="112776" y="199644"/>
                </a:lnTo>
                <a:lnTo>
                  <a:pt x="118872" y="205740"/>
                </a:lnTo>
                <a:lnTo>
                  <a:pt x="126492" y="205740"/>
                </a:lnTo>
                <a:lnTo>
                  <a:pt x="126492" y="252984"/>
                </a:lnTo>
                <a:lnTo>
                  <a:pt x="118872" y="252984"/>
                </a:lnTo>
                <a:lnTo>
                  <a:pt x="126492" y="260604"/>
                </a:lnTo>
                <a:lnTo>
                  <a:pt x="181356" y="260604"/>
                </a:lnTo>
                <a:lnTo>
                  <a:pt x="181356" y="263652"/>
                </a:lnTo>
                <a:lnTo>
                  <a:pt x="178308" y="266700"/>
                </a:lnTo>
                <a:close/>
              </a:path>
              <a:path w="205740" h="266700">
                <a:moveTo>
                  <a:pt x="181356" y="205740"/>
                </a:moveTo>
                <a:lnTo>
                  <a:pt x="175260" y="205740"/>
                </a:lnTo>
                <a:lnTo>
                  <a:pt x="181356" y="199644"/>
                </a:lnTo>
                <a:lnTo>
                  <a:pt x="181356" y="205740"/>
                </a:lnTo>
                <a:close/>
              </a:path>
              <a:path w="205740" h="266700">
                <a:moveTo>
                  <a:pt x="126492" y="260604"/>
                </a:moveTo>
                <a:lnTo>
                  <a:pt x="118872" y="252984"/>
                </a:lnTo>
                <a:lnTo>
                  <a:pt x="126492" y="252984"/>
                </a:lnTo>
                <a:lnTo>
                  <a:pt x="126492" y="260604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26492" y="260604"/>
                </a:lnTo>
                <a:lnTo>
                  <a:pt x="126492" y="252984"/>
                </a:lnTo>
                <a:lnTo>
                  <a:pt x="16764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181356" y="260604"/>
                </a:moveTo>
                <a:lnTo>
                  <a:pt x="167640" y="260604"/>
                </a:lnTo>
                <a:lnTo>
                  <a:pt x="175260" y="252984"/>
                </a:lnTo>
                <a:lnTo>
                  <a:pt x="181356" y="252984"/>
                </a:lnTo>
                <a:lnTo>
                  <a:pt x="181356" y="2606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800" y="1484375"/>
            <a:ext cx="220980" cy="64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4601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Brooklyn and Manhattan </a:t>
            </a:r>
            <a:r>
              <a:rPr spc="-25" dirty="0"/>
              <a:t>Venues</a:t>
            </a:r>
            <a:r>
              <a:rPr spc="-100" dirty="0"/>
              <a:t> </a:t>
            </a:r>
            <a:r>
              <a:rPr dirty="0"/>
              <a:t>data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10080" y="4161471"/>
            <a:ext cx="461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w Cen MT"/>
                <a:cs typeface="Tw Cen MT"/>
              </a:rPr>
              <a:t>Brooklyn and Manhattan</a:t>
            </a:r>
            <a:r>
              <a:rPr sz="2400" spc="-30" dirty="0">
                <a:latin typeface="Tw Cen MT"/>
                <a:cs typeface="Tw Cen MT"/>
              </a:rPr>
              <a:t> </a:t>
            </a:r>
            <a:r>
              <a:rPr sz="2400" spc="-5" dirty="0">
                <a:latin typeface="Tw Cen MT"/>
                <a:cs typeface="Tw Cen MT"/>
              </a:rPr>
              <a:t>Visualization</a:t>
            </a:r>
            <a:endParaRPr sz="2400" dirty="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2916" y="2407920"/>
            <a:ext cx="7911083" cy="1645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8107" y="4639055"/>
            <a:ext cx="5771387" cy="2350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2800" y="1484375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w Cen MT"/>
                <a:cs typeface="Tw Cen MT"/>
              </a:rPr>
              <a:t>Brooklyn and </a:t>
            </a:r>
            <a:r>
              <a:rPr b="1" spc="5" dirty="0">
                <a:latin typeface="Tw Cen MT"/>
                <a:cs typeface="Tw Cen MT"/>
              </a:rPr>
              <a:t>Manhattan </a:t>
            </a:r>
            <a:r>
              <a:rPr b="1" spc="-25" dirty="0">
                <a:latin typeface="Tw Cen MT"/>
                <a:cs typeface="Tw Cen MT"/>
              </a:rPr>
              <a:t>Venues </a:t>
            </a:r>
            <a:r>
              <a:rPr b="1" spc="-5" dirty="0">
                <a:latin typeface="Tw Cen MT"/>
                <a:cs typeface="Tw Cen MT"/>
              </a:rPr>
              <a:t>Visualization </a:t>
            </a:r>
            <a:r>
              <a:rPr b="1" dirty="0">
                <a:latin typeface="Tw Cen MT"/>
                <a:cs typeface="Tw Cen MT"/>
              </a:rPr>
              <a:t>: </a:t>
            </a:r>
            <a:r>
              <a:rPr spc="-10" dirty="0"/>
              <a:t>Generated </a:t>
            </a:r>
            <a:r>
              <a:rPr spc="-5" dirty="0"/>
              <a:t>the  </a:t>
            </a:r>
            <a:r>
              <a:rPr spc="-20" dirty="0"/>
              <a:t>below </a:t>
            </a:r>
            <a:r>
              <a:rPr spc="-10" dirty="0"/>
              <a:t>Brooklyn and </a:t>
            </a:r>
            <a:r>
              <a:rPr spc="-5" dirty="0"/>
              <a:t>Manhattan </a:t>
            </a:r>
            <a:r>
              <a:rPr spc="-25" dirty="0"/>
              <a:t>Venues </a:t>
            </a:r>
            <a:r>
              <a:rPr spc="-5" dirty="0"/>
              <a:t>Visualization. </a:t>
            </a:r>
            <a:r>
              <a:rPr dirty="0"/>
              <a:t>The  </a:t>
            </a:r>
            <a:r>
              <a:rPr spc="-5" dirty="0"/>
              <a:t>"BM_venues" dataframe has 9708 venues and 397 unique </a:t>
            </a:r>
            <a:r>
              <a:rPr spc="-15" dirty="0"/>
              <a:t>venue  </a:t>
            </a:r>
            <a:r>
              <a:rPr spc="-5"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2173224" y="3558540"/>
            <a:ext cx="6633971" cy="2889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91711" y="967740"/>
            <a:ext cx="2514600" cy="24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0612" y="111556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2992" y="1086611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79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79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79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79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4076" y="976883"/>
            <a:ext cx="181356" cy="23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3976" y="1397508"/>
            <a:ext cx="781812" cy="240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5516" y="154228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7896" y="1513331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80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80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80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80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2696" y="1399032"/>
            <a:ext cx="169164" cy="239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4448" y="1392936"/>
            <a:ext cx="5006339" cy="2895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5564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Bronx, </a:t>
            </a:r>
            <a:r>
              <a:rPr spc="-5" dirty="0"/>
              <a:t>Queens and Staten Island </a:t>
            </a:r>
            <a:r>
              <a:rPr spc="-30" dirty="0"/>
              <a:t>Venues</a:t>
            </a:r>
            <a:r>
              <a:rPr spc="20" dirty="0"/>
              <a:t> </a:t>
            </a:r>
            <a:r>
              <a:rPr spc="-5" dirty="0"/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10080" y="4161471"/>
            <a:ext cx="5581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w Cen MT"/>
                <a:cs typeface="Tw Cen MT"/>
              </a:rPr>
              <a:t>Bronx, </a:t>
            </a:r>
            <a:r>
              <a:rPr sz="2400" spc="-5" dirty="0">
                <a:latin typeface="Tw Cen MT"/>
                <a:cs typeface="Tw Cen MT"/>
              </a:rPr>
              <a:t>Queens and Staten Island</a:t>
            </a:r>
            <a:r>
              <a:rPr sz="2400" spc="45" dirty="0">
                <a:latin typeface="Tw Cen MT"/>
                <a:cs typeface="Tw Cen MT"/>
              </a:rPr>
              <a:t> </a:t>
            </a:r>
            <a:r>
              <a:rPr sz="2400" spc="-5" dirty="0">
                <a:latin typeface="Tw Cen MT"/>
                <a:cs typeface="Tw Cen MT"/>
              </a:rPr>
              <a:t>Visualization</a:t>
            </a:r>
            <a:endParaRPr sz="2400" dirty="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79219" y="2478024"/>
            <a:ext cx="7644383" cy="16596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6143" y="4651248"/>
            <a:ext cx="5483351" cy="22585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8967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3283" y="1484375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6183" y="1347216"/>
            <a:ext cx="6038088" cy="329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w Cen MT"/>
                <a:cs typeface="Tw Cen MT"/>
              </a:rPr>
              <a:t>Bronx, </a:t>
            </a:r>
            <a:r>
              <a:rPr b="1" spc="-5" dirty="0">
                <a:latin typeface="Tw Cen MT"/>
                <a:cs typeface="Tw Cen MT"/>
              </a:rPr>
              <a:t>Queens </a:t>
            </a:r>
            <a:r>
              <a:rPr b="1" dirty="0">
                <a:latin typeface="Tw Cen MT"/>
                <a:cs typeface="Tw Cen MT"/>
              </a:rPr>
              <a:t>and </a:t>
            </a:r>
            <a:r>
              <a:rPr b="1" spc="5" dirty="0">
                <a:latin typeface="Tw Cen MT"/>
                <a:cs typeface="Tw Cen MT"/>
              </a:rPr>
              <a:t>Staten </a:t>
            </a:r>
            <a:r>
              <a:rPr b="1" dirty="0">
                <a:latin typeface="Tw Cen MT"/>
                <a:cs typeface="Tw Cen MT"/>
              </a:rPr>
              <a:t>Island </a:t>
            </a:r>
            <a:r>
              <a:rPr b="1" spc="-25" dirty="0">
                <a:latin typeface="Tw Cen MT"/>
                <a:cs typeface="Tw Cen MT"/>
              </a:rPr>
              <a:t>Venues </a:t>
            </a:r>
            <a:r>
              <a:rPr b="1" dirty="0">
                <a:latin typeface="Tw Cen MT"/>
                <a:cs typeface="Tw Cen MT"/>
              </a:rPr>
              <a:t>Visualization : </a:t>
            </a:r>
            <a:r>
              <a:rPr dirty="0"/>
              <a:t>The  </a:t>
            </a:r>
            <a:r>
              <a:rPr spc="-5" dirty="0"/>
              <a:t>"BQS_venues" dataframe has 10805 </a:t>
            </a:r>
            <a:r>
              <a:rPr spc="-10" dirty="0"/>
              <a:t>venues </a:t>
            </a:r>
            <a:r>
              <a:rPr spc="-5" dirty="0"/>
              <a:t>and </a:t>
            </a:r>
            <a:r>
              <a:rPr dirty="0"/>
              <a:t>387 </a:t>
            </a:r>
            <a:r>
              <a:rPr spc="-5" dirty="0"/>
              <a:t>unique  </a:t>
            </a:r>
            <a:r>
              <a:rPr spc="-10" dirty="0"/>
              <a:t>venue</a:t>
            </a:r>
            <a:r>
              <a:rPr spc="-20" dirty="0"/>
              <a:t> </a:t>
            </a:r>
            <a:r>
              <a:rPr spc="-5"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1665732" y="3125724"/>
            <a:ext cx="7066787" cy="31074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0188" y="1301496"/>
            <a:ext cx="3101340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057" y="1906034"/>
            <a:ext cx="3579495" cy="44640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20" dirty="0">
                <a:latin typeface="Tw Cen MT"/>
                <a:cs typeface="Tw Cen MT"/>
              </a:rPr>
              <a:t>New </a:t>
            </a:r>
            <a:r>
              <a:rPr sz="2200" spc="-35" dirty="0">
                <a:latin typeface="Tw Cen MT"/>
                <a:cs typeface="Tw Cen MT"/>
              </a:rPr>
              <a:t>York </a:t>
            </a:r>
            <a:r>
              <a:rPr sz="2200" spc="-10" dirty="0">
                <a:latin typeface="Tw Cen MT"/>
                <a:cs typeface="Tw Cen MT"/>
              </a:rPr>
              <a:t>city </a:t>
            </a:r>
            <a:r>
              <a:rPr sz="2200" spc="-15" dirty="0">
                <a:latin typeface="Tw Cen MT"/>
                <a:cs typeface="Tw Cen MT"/>
              </a:rPr>
              <a:t>review for </a:t>
            </a:r>
            <a:r>
              <a:rPr sz="2200" dirty="0">
                <a:latin typeface="Tw Cen MT"/>
                <a:cs typeface="Tw Cen MT"/>
              </a:rPr>
              <a:t>XYZ  </a:t>
            </a:r>
            <a:r>
              <a:rPr sz="2200" spc="-30" dirty="0">
                <a:latin typeface="Tw Cen MT"/>
                <a:cs typeface="Tw Cen MT"/>
              </a:rPr>
              <a:t>Company.</a:t>
            </a:r>
            <a:endParaRPr sz="2200" dirty="0">
              <a:latin typeface="Tw Cen MT"/>
              <a:cs typeface="Tw Cen MT"/>
            </a:endParaRPr>
          </a:p>
          <a:p>
            <a:pPr marL="287020" marR="415290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dirty="0">
                <a:latin typeface="Tw Cen MT"/>
                <a:cs typeface="Tw Cen MT"/>
              </a:rPr>
              <a:t>Optimum </a:t>
            </a:r>
            <a:r>
              <a:rPr sz="2200" spc="-5" dirty="0">
                <a:latin typeface="Tw Cen MT"/>
                <a:cs typeface="Tw Cen MT"/>
              </a:rPr>
              <a:t>location </a:t>
            </a:r>
            <a:r>
              <a:rPr sz="2200" spc="-20" dirty="0">
                <a:latin typeface="Tw Cen MT"/>
                <a:cs typeface="Tw Cen MT"/>
              </a:rPr>
              <a:t>for new  </a:t>
            </a:r>
            <a:r>
              <a:rPr sz="2200" spc="-10" dirty="0">
                <a:latin typeface="Tw Cen MT"/>
                <a:cs typeface="Tw Cen MT"/>
              </a:rPr>
              <a:t>Restaurant</a:t>
            </a:r>
            <a:r>
              <a:rPr sz="2200" spc="-5" dirty="0">
                <a:latin typeface="Tw Cen MT"/>
                <a:cs typeface="Tw Cen MT"/>
              </a:rPr>
              <a:t> business</a:t>
            </a:r>
            <a:endParaRPr sz="2200" dirty="0">
              <a:latin typeface="Tw Cen MT"/>
              <a:cs typeface="Tw Cen MT"/>
            </a:endParaRPr>
          </a:p>
          <a:p>
            <a:pPr marL="287020" indent="-274955">
              <a:lnSpc>
                <a:spcPts val="3335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800" b="1" spc="-5" dirty="0">
                <a:latin typeface="Tw Cen MT"/>
                <a:cs typeface="Tw Cen MT"/>
              </a:rPr>
              <a:t>Business Problem</a:t>
            </a:r>
            <a:r>
              <a:rPr sz="2800" b="1" spc="30" dirty="0">
                <a:latin typeface="Tw Cen MT"/>
                <a:cs typeface="Tw Cen MT"/>
              </a:rPr>
              <a:t> </a:t>
            </a:r>
            <a:r>
              <a:rPr sz="2800" b="1" spc="-5" dirty="0">
                <a:latin typeface="Tw Cen MT"/>
                <a:cs typeface="Tw Cen MT"/>
              </a:rPr>
              <a:t>:</a:t>
            </a:r>
            <a:endParaRPr sz="2800" dirty="0">
              <a:latin typeface="Tw Cen MT"/>
              <a:cs typeface="Tw Cen MT"/>
            </a:endParaRPr>
          </a:p>
          <a:p>
            <a:pPr marL="287020" marR="142240" indent="-274320">
              <a:lnSpc>
                <a:spcPct val="80000"/>
              </a:lnSpc>
              <a:spcBef>
                <a:spcPts val="515"/>
              </a:spcBef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dirty="0">
                <a:latin typeface="Tw Cen MT"/>
                <a:cs typeface="Tw Cen MT"/>
              </a:rPr>
              <a:t>Choice of first neighborhood</a:t>
            </a:r>
            <a:r>
              <a:rPr sz="2000" spc="-125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to  </a:t>
            </a:r>
            <a:r>
              <a:rPr sz="2000" spc="5" dirty="0">
                <a:latin typeface="Tw Cen MT"/>
                <a:cs typeface="Tw Cen MT"/>
              </a:rPr>
              <a:t>start </a:t>
            </a:r>
            <a:r>
              <a:rPr sz="2000" spc="-5" dirty="0">
                <a:latin typeface="Tw Cen MT"/>
                <a:cs typeface="Tw Cen MT"/>
              </a:rPr>
              <a:t>restaurant</a:t>
            </a:r>
            <a:r>
              <a:rPr sz="2000" spc="-90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business.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5" dirty="0">
                <a:latin typeface="Tw Cen MT"/>
                <a:cs typeface="Tw Cen MT"/>
              </a:rPr>
              <a:t>Easy to</a:t>
            </a:r>
            <a:r>
              <a:rPr sz="2000" spc="-35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replicate.</a:t>
            </a: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20" dirty="0">
                <a:latin typeface="Tw Cen MT"/>
                <a:cs typeface="Tw Cen MT"/>
              </a:rPr>
              <a:t>Low</a:t>
            </a:r>
            <a:r>
              <a:rPr sz="2000" spc="-10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competition</a:t>
            </a: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dirty="0">
                <a:latin typeface="Tw Cen MT"/>
                <a:cs typeface="Tw Cen MT"/>
              </a:rPr>
              <a:t>High</a:t>
            </a:r>
            <a:r>
              <a:rPr sz="2000" spc="-35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demand</a:t>
            </a:r>
          </a:p>
          <a:p>
            <a:pPr marL="287020" indent="-274955">
              <a:lnSpc>
                <a:spcPts val="2385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dirty="0">
                <a:latin typeface="Tw Cen MT"/>
                <a:cs typeface="Tw Cen MT"/>
              </a:rPr>
              <a:t>Choice of</a:t>
            </a:r>
            <a:r>
              <a:rPr sz="2000" spc="15" dirty="0">
                <a:latin typeface="Tw Cen MT"/>
                <a:cs typeface="Tw Cen MT"/>
              </a:rPr>
              <a:t> </a:t>
            </a:r>
            <a:r>
              <a:rPr sz="2000" spc="5" dirty="0">
                <a:latin typeface="Tw Cen MT"/>
                <a:cs typeface="Tw Cen MT"/>
              </a:rPr>
              <a:t>Menu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ts val="3345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800" b="1" spc="-5" dirty="0">
                <a:latin typeface="Tw Cen MT"/>
                <a:cs typeface="Tw Cen MT"/>
              </a:rPr>
              <a:t>Success </a:t>
            </a:r>
            <a:r>
              <a:rPr sz="2800" b="1" dirty="0">
                <a:latin typeface="Tw Cen MT"/>
                <a:cs typeface="Tw Cen MT"/>
              </a:rPr>
              <a:t>Criteria</a:t>
            </a:r>
            <a:r>
              <a:rPr sz="2800" b="1" spc="-40" dirty="0">
                <a:latin typeface="Tw Cen MT"/>
                <a:cs typeface="Tw Cen MT"/>
              </a:rPr>
              <a:t> </a:t>
            </a:r>
            <a:r>
              <a:rPr sz="2800" b="1" spc="-5" dirty="0">
                <a:latin typeface="Tw Cen MT"/>
                <a:cs typeface="Tw Cen MT"/>
              </a:rPr>
              <a:t>:</a:t>
            </a:r>
            <a:endParaRPr sz="2800" dirty="0">
              <a:latin typeface="Tw Cen MT"/>
              <a:cs typeface="Tw Cen MT"/>
            </a:endParaRPr>
          </a:p>
          <a:p>
            <a:pPr marL="292735" marR="132715" indent="-280035">
              <a:lnSpc>
                <a:spcPct val="100000"/>
              </a:lnSpc>
              <a:spcBef>
                <a:spcPts val="30"/>
              </a:spcBef>
              <a:tabLst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-	Best neighborhood </a:t>
            </a:r>
            <a:r>
              <a:rPr sz="2000" spc="15" dirty="0">
                <a:latin typeface="Tw Cen MT"/>
                <a:cs typeface="Tw Cen MT"/>
              </a:rPr>
              <a:t>which</a:t>
            </a:r>
            <a:r>
              <a:rPr sz="2000" spc="-145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meets  </a:t>
            </a:r>
            <a:r>
              <a:rPr sz="2000" spc="-10" dirty="0">
                <a:latin typeface="Tw Cen MT"/>
                <a:cs typeface="Tw Cen MT"/>
              </a:rPr>
              <a:t>above</a:t>
            </a:r>
            <a:r>
              <a:rPr sz="2000" spc="-20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criteria.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3991355"/>
            <a:ext cx="4258055" cy="2602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0200" y="1903476"/>
            <a:ext cx="4186427" cy="1952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5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2800" y="1484375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30394"/>
            <a:ext cx="3875404" cy="4319772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172720" indent="-274955">
              <a:lnSpc>
                <a:spcPts val="2590"/>
              </a:lnSpc>
              <a:spcBef>
                <a:spcPts val="42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dirty="0">
                <a:latin typeface="Tw Cen MT"/>
                <a:cs typeface="Tw Cen MT"/>
              </a:rPr>
              <a:t>Segmenting and </a:t>
            </a:r>
            <a:r>
              <a:rPr sz="2400" b="1" spc="-5" dirty="0">
                <a:latin typeface="Tw Cen MT"/>
                <a:cs typeface="Tw Cen MT"/>
              </a:rPr>
              <a:t>Clustering  Neighborhoods</a:t>
            </a:r>
            <a:endParaRPr sz="2400" dirty="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287020" marR="6350" indent="-274955">
              <a:lnSpc>
                <a:spcPts val="259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>
                <a:latin typeface="Tw Cen MT"/>
                <a:cs typeface="Tw Cen MT"/>
              </a:rPr>
              <a:t>Cluster0 </a:t>
            </a:r>
            <a:r>
              <a:rPr sz="2400" b="1" dirty="0">
                <a:latin typeface="Tw Cen MT"/>
                <a:cs typeface="Tw Cen MT"/>
              </a:rPr>
              <a:t>: </a:t>
            </a:r>
            <a:r>
              <a:rPr sz="2400" dirty="0">
                <a:latin typeface="Tw Cen MT"/>
                <a:cs typeface="Tw Cen MT"/>
              </a:rPr>
              <a:t>The </a:t>
            </a:r>
            <a:r>
              <a:rPr sz="2400" spc="-40" dirty="0">
                <a:latin typeface="Tw Cen MT"/>
                <a:cs typeface="Tw Cen MT"/>
              </a:rPr>
              <a:t>Total </a:t>
            </a:r>
            <a:r>
              <a:rPr sz="2400" spc="-5" dirty="0">
                <a:latin typeface="Tw Cen MT"/>
                <a:cs typeface="Tw Cen MT"/>
              </a:rPr>
              <a:t>and </a:t>
            </a:r>
            <a:r>
              <a:rPr sz="2400" spc="-45" dirty="0">
                <a:latin typeface="Tw Cen MT"/>
                <a:cs typeface="Tw Cen MT"/>
              </a:rPr>
              <a:t>Total  </a:t>
            </a:r>
            <a:r>
              <a:rPr sz="2400" dirty="0">
                <a:latin typeface="Tw Cen MT"/>
                <a:cs typeface="Tw Cen MT"/>
              </a:rPr>
              <a:t>Sum of </a:t>
            </a:r>
            <a:r>
              <a:rPr sz="2400" spc="-5" dirty="0">
                <a:latin typeface="Tw Cen MT"/>
                <a:cs typeface="Tw Cen MT"/>
              </a:rPr>
              <a:t>cluster0 has </a:t>
            </a:r>
            <a:r>
              <a:rPr sz="2400" dirty="0">
                <a:latin typeface="Tw Cen MT"/>
                <a:cs typeface="Tw Cen MT"/>
              </a:rPr>
              <a:t>smallest  </a:t>
            </a:r>
            <a:r>
              <a:rPr sz="2400" spc="-15" dirty="0">
                <a:latin typeface="Tw Cen MT"/>
                <a:cs typeface="Tw Cen MT"/>
              </a:rPr>
              <a:t>value. </a:t>
            </a:r>
            <a:r>
              <a:rPr sz="2400" dirty="0">
                <a:latin typeface="Tw Cen MT"/>
                <a:cs typeface="Tw Cen MT"/>
              </a:rPr>
              <a:t>It </a:t>
            </a:r>
            <a:r>
              <a:rPr sz="2400" spc="-25" dirty="0">
                <a:latin typeface="Tw Cen MT"/>
                <a:cs typeface="Tw Cen MT"/>
              </a:rPr>
              <a:t>shows </a:t>
            </a:r>
            <a:r>
              <a:rPr sz="2400" spc="-5" dirty="0">
                <a:latin typeface="Tw Cen MT"/>
                <a:cs typeface="Tw Cen MT"/>
              </a:rPr>
              <a:t>that the  market </a:t>
            </a:r>
            <a:r>
              <a:rPr sz="2400" dirty="0">
                <a:latin typeface="Tw Cen MT"/>
                <a:cs typeface="Tw Cen MT"/>
              </a:rPr>
              <a:t>is not</a:t>
            </a:r>
            <a:r>
              <a:rPr sz="2400" spc="-30" dirty="0">
                <a:latin typeface="Tw Cen MT"/>
                <a:cs typeface="Tw Cen MT"/>
              </a:rPr>
              <a:t> </a:t>
            </a:r>
            <a:r>
              <a:rPr sz="2400" spc="-5" dirty="0">
                <a:latin typeface="Tw Cen MT"/>
                <a:cs typeface="Tw Cen MT"/>
              </a:rPr>
              <a:t>saturated.</a:t>
            </a:r>
            <a:endParaRPr sz="2400" dirty="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Tw Cen MT"/>
              <a:buChar char="-"/>
            </a:pPr>
            <a:endParaRPr sz="3250" dirty="0">
              <a:latin typeface="Times New Roman"/>
              <a:cs typeface="Times New Roman"/>
            </a:endParaRPr>
          </a:p>
          <a:p>
            <a:pPr marL="287020" marR="5080" indent="-274955">
              <a:lnSpc>
                <a:spcPts val="259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>
                <a:latin typeface="Tw Cen MT"/>
                <a:cs typeface="Tw Cen MT"/>
              </a:rPr>
              <a:t>Cluster1 </a:t>
            </a:r>
            <a:r>
              <a:rPr sz="2400" b="1" dirty="0">
                <a:latin typeface="Tw Cen MT"/>
                <a:cs typeface="Tw Cen MT"/>
              </a:rPr>
              <a:t>: </a:t>
            </a:r>
            <a:r>
              <a:rPr sz="2400" spc="5" dirty="0">
                <a:latin typeface="Tw Cen MT"/>
                <a:cs typeface="Tw Cen MT"/>
              </a:rPr>
              <a:t>The </a:t>
            </a:r>
            <a:r>
              <a:rPr sz="2400" spc="-40" dirty="0">
                <a:latin typeface="Tw Cen MT"/>
                <a:cs typeface="Tw Cen MT"/>
              </a:rPr>
              <a:t>Total </a:t>
            </a:r>
            <a:r>
              <a:rPr sz="2400" spc="5" dirty="0">
                <a:latin typeface="Tw Cen MT"/>
                <a:cs typeface="Tw Cen MT"/>
              </a:rPr>
              <a:t>and</a:t>
            </a:r>
            <a:r>
              <a:rPr sz="2400" spc="-70" dirty="0">
                <a:latin typeface="Tw Cen MT"/>
                <a:cs typeface="Tw Cen MT"/>
              </a:rPr>
              <a:t> </a:t>
            </a:r>
            <a:r>
              <a:rPr sz="2400" spc="-40" dirty="0">
                <a:latin typeface="Tw Cen MT"/>
                <a:cs typeface="Tw Cen MT"/>
              </a:rPr>
              <a:t>Total  </a:t>
            </a:r>
            <a:r>
              <a:rPr sz="2400" dirty="0">
                <a:latin typeface="Tw Cen MT"/>
                <a:cs typeface="Tw Cen MT"/>
              </a:rPr>
              <a:t>Sum is </a:t>
            </a:r>
            <a:r>
              <a:rPr sz="2400" spc="-15" dirty="0">
                <a:latin typeface="Tw Cen MT"/>
                <a:cs typeface="Tw Cen MT"/>
              </a:rPr>
              <a:t>very </a:t>
            </a:r>
            <a:r>
              <a:rPr sz="2400" spc="-5" dirty="0">
                <a:latin typeface="Tw Cen MT"/>
                <a:cs typeface="Tw Cen MT"/>
              </a:rPr>
              <a:t>high. Lot </a:t>
            </a:r>
            <a:r>
              <a:rPr sz="2400" dirty="0">
                <a:latin typeface="Tw Cen MT"/>
                <a:cs typeface="Tw Cen MT"/>
              </a:rPr>
              <a:t>of  </a:t>
            </a:r>
            <a:r>
              <a:rPr sz="2400" spc="-5" dirty="0">
                <a:latin typeface="Tw Cen MT"/>
                <a:cs typeface="Tw Cen MT"/>
              </a:rPr>
              <a:t>competition. Saturated  neighborhoods</a:t>
            </a:r>
            <a:r>
              <a:rPr sz="2000" spc="-5" dirty="0">
                <a:latin typeface="Tw Cen MT"/>
                <a:cs typeface="Tw Cen MT"/>
              </a:rPr>
              <a:t>.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6503" y="2694432"/>
            <a:ext cx="4040124" cy="3035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5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2580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6896" y="1484375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9796" y="1347216"/>
            <a:ext cx="3777996" cy="3291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9523" y="1347216"/>
            <a:ext cx="2232660" cy="283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080" y="1898396"/>
            <a:ext cx="3875404" cy="419589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172720" indent="-274955">
              <a:lnSpc>
                <a:spcPct val="80000"/>
              </a:lnSpc>
              <a:spcBef>
                <a:spcPts val="6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dirty="0">
                <a:latin typeface="Tw Cen MT"/>
                <a:cs typeface="Tw Cen MT"/>
              </a:rPr>
              <a:t>Segmenting and </a:t>
            </a:r>
            <a:r>
              <a:rPr sz="2400" b="1" spc="-5" dirty="0">
                <a:latin typeface="Tw Cen MT"/>
                <a:cs typeface="Tw Cen MT"/>
              </a:rPr>
              <a:t>Clustering  Neighborhoods</a:t>
            </a:r>
            <a:endParaRPr sz="2400" dirty="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287020" marR="6350" indent="-274955">
              <a:lnSpc>
                <a:spcPct val="8000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>
                <a:latin typeface="Tw Cen MT"/>
                <a:cs typeface="Tw Cen MT"/>
              </a:rPr>
              <a:t>Cluster0 </a:t>
            </a:r>
            <a:r>
              <a:rPr sz="2400" b="1" dirty="0">
                <a:latin typeface="Tw Cen MT"/>
                <a:cs typeface="Tw Cen MT"/>
              </a:rPr>
              <a:t>: </a:t>
            </a:r>
            <a:r>
              <a:rPr sz="2400" dirty="0">
                <a:latin typeface="Tw Cen MT"/>
                <a:cs typeface="Tw Cen MT"/>
              </a:rPr>
              <a:t>The </a:t>
            </a:r>
            <a:r>
              <a:rPr sz="2400" spc="-40" dirty="0">
                <a:latin typeface="Tw Cen MT"/>
                <a:cs typeface="Tw Cen MT"/>
              </a:rPr>
              <a:t>Total </a:t>
            </a:r>
            <a:r>
              <a:rPr sz="2400" spc="-5" dirty="0">
                <a:latin typeface="Tw Cen MT"/>
                <a:cs typeface="Tw Cen MT"/>
              </a:rPr>
              <a:t>and </a:t>
            </a:r>
            <a:r>
              <a:rPr sz="2400" spc="-45" dirty="0">
                <a:latin typeface="Tw Cen MT"/>
                <a:cs typeface="Tw Cen MT"/>
              </a:rPr>
              <a:t>Total  </a:t>
            </a:r>
            <a:r>
              <a:rPr sz="2400" dirty="0">
                <a:latin typeface="Tw Cen MT"/>
                <a:cs typeface="Tw Cen MT"/>
              </a:rPr>
              <a:t>Sum of </a:t>
            </a:r>
            <a:r>
              <a:rPr sz="2400" spc="-5" dirty="0">
                <a:latin typeface="Tw Cen MT"/>
                <a:cs typeface="Tw Cen MT"/>
              </a:rPr>
              <a:t>cluster0 has </a:t>
            </a:r>
            <a:r>
              <a:rPr sz="2400" dirty="0">
                <a:latin typeface="Tw Cen MT"/>
                <a:cs typeface="Tw Cen MT"/>
              </a:rPr>
              <a:t>smallest  </a:t>
            </a:r>
            <a:r>
              <a:rPr sz="2400" spc="-15" dirty="0">
                <a:latin typeface="Tw Cen MT"/>
                <a:cs typeface="Tw Cen MT"/>
              </a:rPr>
              <a:t>value. </a:t>
            </a:r>
            <a:r>
              <a:rPr sz="2400" dirty="0">
                <a:latin typeface="Tw Cen MT"/>
                <a:cs typeface="Tw Cen MT"/>
              </a:rPr>
              <a:t>It </a:t>
            </a:r>
            <a:r>
              <a:rPr sz="2400" spc="-25" dirty="0">
                <a:latin typeface="Tw Cen MT"/>
                <a:cs typeface="Tw Cen MT"/>
              </a:rPr>
              <a:t>shows </a:t>
            </a:r>
            <a:r>
              <a:rPr sz="2400" spc="-5" dirty="0">
                <a:latin typeface="Tw Cen MT"/>
                <a:cs typeface="Tw Cen MT"/>
              </a:rPr>
              <a:t>that the  market </a:t>
            </a:r>
            <a:r>
              <a:rPr sz="2400" dirty="0">
                <a:latin typeface="Tw Cen MT"/>
                <a:cs typeface="Tw Cen MT"/>
              </a:rPr>
              <a:t>is not </a:t>
            </a:r>
            <a:r>
              <a:rPr sz="2400" spc="-5" dirty="0">
                <a:latin typeface="Tw Cen MT"/>
                <a:cs typeface="Tw Cen MT"/>
              </a:rPr>
              <a:t>saturated.There  are untapped</a:t>
            </a:r>
            <a:r>
              <a:rPr sz="2400" dirty="0">
                <a:latin typeface="Tw Cen MT"/>
                <a:cs typeface="Tw Cen MT"/>
              </a:rPr>
              <a:t> </a:t>
            </a:r>
            <a:r>
              <a:rPr sz="2400" spc="-5" dirty="0">
                <a:latin typeface="Tw Cen MT"/>
                <a:cs typeface="Tw Cen MT"/>
              </a:rPr>
              <a:t>markets.</a:t>
            </a:r>
            <a:endParaRPr sz="2400" dirty="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Font typeface="Tw Cen MT"/>
              <a:buChar char="-"/>
            </a:pPr>
            <a:endParaRPr sz="3000" dirty="0">
              <a:latin typeface="Times New Roman"/>
              <a:cs typeface="Times New Roman"/>
            </a:endParaRPr>
          </a:p>
          <a:p>
            <a:pPr marL="287020" marR="5080" indent="-274955">
              <a:lnSpc>
                <a:spcPct val="8000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>
                <a:latin typeface="Tw Cen MT"/>
                <a:cs typeface="Tw Cen MT"/>
              </a:rPr>
              <a:t>Cluster1 </a:t>
            </a:r>
            <a:r>
              <a:rPr sz="2400" b="1" dirty="0">
                <a:latin typeface="Tw Cen MT"/>
                <a:cs typeface="Tw Cen MT"/>
              </a:rPr>
              <a:t>: </a:t>
            </a:r>
            <a:r>
              <a:rPr sz="2400" spc="5" dirty="0">
                <a:latin typeface="Tw Cen MT"/>
                <a:cs typeface="Tw Cen MT"/>
              </a:rPr>
              <a:t>The </a:t>
            </a:r>
            <a:r>
              <a:rPr sz="2400" spc="-40" dirty="0">
                <a:latin typeface="Tw Cen MT"/>
                <a:cs typeface="Tw Cen MT"/>
              </a:rPr>
              <a:t>Total </a:t>
            </a:r>
            <a:r>
              <a:rPr sz="2400" spc="5" dirty="0">
                <a:latin typeface="Tw Cen MT"/>
                <a:cs typeface="Tw Cen MT"/>
              </a:rPr>
              <a:t>and</a:t>
            </a:r>
            <a:r>
              <a:rPr sz="2400" spc="-70" dirty="0">
                <a:latin typeface="Tw Cen MT"/>
                <a:cs typeface="Tw Cen MT"/>
              </a:rPr>
              <a:t> </a:t>
            </a:r>
            <a:r>
              <a:rPr sz="2400" spc="-40" dirty="0">
                <a:latin typeface="Tw Cen MT"/>
                <a:cs typeface="Tw Cen MT"/>
              </a:rPr>
              <a:t>Total  </a:t>
            </a:r>
            <a:r>
              <a:rPr sz="2400" dirty="0">
                <a:latin typeface="Tw Cen MT"/>
                <a:cs typeface="Tw Cen MT"/>
              </a:rPr>
              <a:t>Sum is </a:t>
            </a:r>
            <a:r>
              <a:rPr sz="2400" spc="-15" dirty="0">
                <a:latin typeface="Tw Cen MT"/>
                <a:cs typeface="Tw Cen MT"/>
              </a:rPr>
              <a:t>very </a:t>
            </a:r>
            <a:r>
              <a:rPr sz="2400" spc="-5" dirty="0">
                <a:latin typeface="Tw Cen MT"/>
                <a:cs typeface="Tw Cen MT"/>
              </a:rPr>
              <a:t>high. Lot </a:t>
            </a:r>
            <a:r>
              <a:rPr sz="2400" dirty="0">
                <a:latin typeface="Tw Cen MT"/>
                <a:cs typeface="Tw Cen MT"/>
              </a:rPr>
              <a:t>of  </a:t>
            </a:r>
            <a:r>
              <a:rPr sz="2400" spc="-5" dirty="0">
                <a:latin typeface="Tw Cen MT"/>
                <a:cs typeface="Tw Cen MT"/>
              </a:rPr>
              <a:t>competition. Saturated  neighborhoods</a:t>
            </a:r>
            <a:r>
              <a:rPr sz="2000" spc="-5" dirty="0">
                <a:latin typeface="Tw Cen MT"/>
                <a:cs typeface="Tw Cen MT"/>
              </a:rPr>
              <a:t>.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0096" y="1758695"/>
            <a:ext cx="4049267" cy="2602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0200" y="4568952"/>
            <a:ext cx="4116323" cy="20253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0708" y="1301496"/>
            <a:ext cx="2401824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23" y="1906034"/>
            <a:ext cx="4269740" cy="445071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latin typeface="Tw Cen MT"/>
                <a:cs typeface="Tw Cen MT"/>
              </a:rPr>
              <a:t>Scope to </a:t>
            </a:r>
            <a:r>
              <a:rPr sz="2200" spc="-15" dirty="0">
                <a:latin typeface="Tw Cen MT"/>
                <a:cs typeface="Tw Cen MT"/>
              </a:rPr>
              <a:t>explore </a:t>
            </a:r>
            <a:r>
              <a:rPr sz="2200" spc="-5" dirty="0">
                <a:latin typeface="Tw Cen MT"/>
                <a:cs typeface="Tw Cen MT"/>
              </a:rPr>
              <a:t>cuisines of </a:t>
            </a:r>
            <a:r>
              <a:rPr sz="2200" spc="-10" dirty="0">
                <a:latin typeface="Tw Cen MT"/>
                <a:cs typeface="Tw Cen MT"/>
              </a:rPr>
              <a:t>various  </a:t>
            </a:r>
            <a:r>
              <a:rPr sz="2200" spc="-5" dirty="0">
                <a:latin typeface="Tw Cen MT"/>
                <a:cs typeface="Tw Cen MT"/>
              </a:rPr>
              <a:t>countries in </a:t>
            </a:r>
            <a:r>
              <a:rPr sz="2200" spc="-10" dirty="0">
                <a:latin typeface="Tw Cen MT"/>
                <a:cs typeface="Tw Cen MT"/>
              </a:rPr>
              <a:t>Bronx, </a:t>
            </a:r>
            <a:r>
              <a:rPr sz="2200" spc="-5" dirty="0">
                <a:latin typeface="Tw Cen MT"/>
                <a:cs typeface="Tw Cen MT"/>
              </a:rPr>
              <a:t>Queens and  Staten</a:t>
            </a:r>
            <a:r>
              <a:rPr sz="2200" spc="5" dirty="0">
                <a:latin typeface="Tw Cen MT"/>
                <a:cs typeface="Tw Cen MT"/>
              </a:rPr>
              <a:t> </a:t>
            </a:r>
            <a:r>
              <a:rPr sz="2200" spc="-5" dirty="0">
                <a:latin typeface="Tw Cen MT"/>
                <a:cs typeface="Tw Cen MT"/>
              </a:rPr>
              <a:t>Island</a:t>
            </a:r>
            <a:endParaRPr sz="2200" dirty="0">
              <a:latin typeface="Tw Cen MT"/>
              <a:cs typeface="Tw Cen MT"/>
            </a:endParaRPr>
          </a:p>
          <a:p>
            <a:pPr marL="286385" marR="27940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latin typeface="Tw Cen MT"/>
                <a:cs typeface="Tw Cen MT"/>
              </a:rPr>
              <a:t>In Manhattan and </a:t>
            </a:r>
            <a:r>
              <a:rPr sz="2200" spc="-10" dirty="0">
                <a:latin typeface="Tw Cen MT"/>
                <a:cs typeface="Tw Cen MT"/>
              </a:rPr>
              <a:t>Brooklyn  </a:t>
            </a:r>
            <a:r>
              <a:rPr sz="2200" spc="-5" dirty="0">
                <a:latin typeface="Tw Cen MT"/>
                <a:cs typeface="Tw Cen MT"/>
              </a:rPr>
              <a:t>restaurants , cuisines of </a:t>
            </a:r>
            <a:r>
              <a:rPr sz="2200" spc="-20" dirty="0">
                <a:latin typeface="Tw Cen MT"/>
                <a:cs typeface="Tw Cen MT"/>
              </a:rPr>
              <a:t>many  </a:t>
            </a:r>
            <a:r>
              <a:rPr sz="2200" spc="-5" dirty="0">
                <a:latin typeface="Tw Cen MT"/>
                <a:cs typeface="Tw Cen MT"/>
              </a:rPr>
              <a:t>countries </a:t>
            </a:r>
            <a:r>
              <a:rPr sz="2200" dirty="0">
                <a:latin typeface="Tw Cen MT"/>
                <a:cs typeface="Tw Cen MT"/>
              </a:rPr>
              <a:t>are </a:t>
            </a:r>
            <a:r>
              <a:rPr sz="2200" spc="5" dirty="0">
                <a:latin typeface="Tw Cen MT"/>
                <a:cs typeface="Tw Cen MT"/>
              </a:rPr>
              <a:t>part of </a:t>
            </a:r>
            <a:r>
              <a:rPr sz="2200" spc="-5" dirty="0">
                <a:latin typeface="Tw Cen MT"/>
                <a:cs typeface="Tw Cen MT"/>
              </a:rPr>
              <a:t>their Menu.  Risk </a:t>
            </a:r>
            <a:r>
              <a:rPr sz="2200" spc="-10" dirty="0">
                <a:latin typeface="Tw Cen MT"/>
                <a:cs typeface="Tw Cen MT"/>
              </a:rPr>
              <a:t>can </a:t>
            </a:r>
            <a:r>
              <a:rPr sz="2200" spc="-5" dirty="0">
                <a:latin typeface="Tw Cen MT"/>
                <a:cs typeface="Tw Cen MT"/>
              </a:rPr>
              <a:t>be </a:t>
            </a:r>
            <a:r>
              <a:rPr sz="2200" spc="-15" dirty="0">
                <a:latin typeface="Tw Cen MT"/>
                <a:cs typeface="Tw Cen MT"/>
              </a:rPr>
              <a:t>taken </a:t>
            </a:r>
            <a:r>
              <a:rPr sz="2200" spc="-5" dirty="0">
                <a:latin typeface="Tw Cen MT"/>
                <a:cs typeface="Tw Cen MT"/>
              </a:rPr>
              <a:t>with great </a:t>
            </a:r>
            <a:r>
              <a:rPr sz="2200" spc="-10" dirty="0">
                <a:latin typeface="Tw Cen MT"/>
                <a:cs typeface="Tw Cen MT"/>
              </a:rPr>
              <a:t>menu  </a:t>
            </a:r>
            <a:r>
              <a:rPr sz="2200" spc="-5" dirty="0">
                <a:latin typeface="Tw Cen MT"/>
                <a:cs typeface="Tw Cen MT"/>
              </a:rPr>
              <a:t>on board. It also </a:t>
            </a:r>
            <a:r>
              <a:rPr sz="2200" spc="-15" dirty="0">
                <a:latin typeface="Tw Cen MT"/>
                <a:cs typeface="Tw Cen MT"/>
              </a:rPr>
              <a:t>shows </a:t>
            </a:r>
            <a:r>
              <a:rPr sz="2200" spc="-5" dirty="0">
                <a:latin typeface="Tw Cen MT"/>
                <a:cs typeface="Tw Cen MT"/>
              </a:rPr>
              <a:t>people </a:t>
            </a:r>
            <a:r>
              <a:rPr sz="2200" spc="-15" dirty="0">
                <a:latin typeface="Tw Cen MT"/>
                <a:cs typeface="Tw Cen MT"/>
              </a:rPr>
              <a:t>love  </a:t>
            </a:r>
            <a:r>
              <a:rPr sz="2200" spc="-5" dirty="0">
                <a:latin typeface="Tw Cen MT"/>
                <a:cs typeface="Tw Cen MT"/>
              </a:rPr>
              <a:t>and </a:t>
            </a:r>
            <a:r>
              <a:rPr sz="2200" spc="-15" dirty="0">
                <a:latin typeface="Tw Cen MT"/>
                <a:cs typeface="Tw Cen MT"/>
              </a:rPr>
              <a:t>explore </a:t>
            </a:r>
            <a:r>
              <a:rPr sz="2200" spc="-5" dirty="0">
                <a:latin typeface="Tw Cen MT"/>
                <a:cs typeface="Tw Cen MT"/>
              </a:rPr>
              <a:t>cuisines </a:t>
            </a:r>
            <a:r>
              <a:rPr sz="2200" spc="5" dirty="0">
                <a:latin typeface="Tw Cen MT"/>
                <a:cs typeface="Tw Cen MT"/>
              </a:rPr>
              <a:t>of </a:t>
            </a:r>
            <a:r>
              <a:rPr sz="2200" spc="-10" dirty="0">
                <a:latin typeface="Tw Cen MT"/>
                <a:cs typeface="Tw Cen MT"/>
              </a:rPr>
              <a:t>various  countries.</a:t>
            </a:r>
            <a:endParaRPr sz="2200" dirty="0">
              <a:latin typeface="Tw Cen MT"/>
              <a:cs typeface="Tw Cen MT"/>
            </a:endParaRPr>
          </a:p>
          <a:p>
            <a:pPr marL="286385" marR="33655" indent="-274320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latin typeface="Tw Cen MT"/>
                <a:cs typeface="Tw Cen MT"/>
              </a:rPr>
              <a:t>Scope to increase Farmers markets  in </a:t>
            </a:r>
            <a:r>
              <a:rPr sz="2200" spc="-10" dirty="0">
                <a:latin typeface="Tw Cen MT"/>
                <a:cs typeface="Tw Cen MT"/>
              </a:rPr>
              <a:t>Bronx, </a:t>
            </a:r>
            <a:r>
              <a:rPr sz="2200" spc="-5" dirty="0">
                <a:latin typeface="Tw Cen MT"/>
                <a:cs typeface="Tw Cen MT"/>
              </a:rPr>
              <a:t>Queens and Staten</a:t>
            </a:r>
            <a:r>
              <a:rPr sz="2200" spc="20" dirty="0">
                <a:latin typeface="Tw Cen MT"/>
                <a:cs typeface="Tw Cen MT"/>
              </a:rPr>
              <a:t> </a:t>
            </a:r>
            <a:r>
              <a:rPr sz="2200" spc="-5" dirty="0">
                <a:latin typeface="Tw Cen MT"/>
                <a:cs typeface="Tw Cen MT"/>
              </a:rPr>
              <a:t>Island.</a:t>
            </a:r>
            <a:endParaRPr sz="22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25"/>
              </a:spcBef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15" dirty="0">
                <a:latin typeface="Tw Cen MT"/>
                <a:cs typeface="Tw Cen MT"/>
              </a:rPr>
              <a:t>Region </a:t>
            </a:r>
            <a:r>
              <a:rPr sz="2200" spc="-5" dirty="0">
                <a:latin typeface="Tw Cen MT"/>
                <a:cs typeface="Tw Cen MT"/>
              </a:rPr>
              <a:t>-</a:t>
            </a:r>
            <a:r>
              <a:rPr sz="2200" spc="20" dirty="0">
                <a:latin typeface="Tw Cen MT"/>
                <a:cs typeface="Tw Cen MT"/>
              </a:rPr>
              <a:t> </a:t>
            </a:r>
            <a:r>
              <a:rPr sz="2200" spc="-5" dirty="0">
                <a:latin typeface="Tw Cen MT"/>
                <a:cs typeface="Tw Cen MT"/>
              </a:rPr>
              <a:t>Cluster0</a:t>
            </a:r>
            <a:endParaRPr sz="2200" dirty="0">
              <a:latin typeface="Tw Cen MT"/>
              <a:cs typeface="Tw Cen MT"/>
            </a:endParaRPr>
          </a:p>
          <a:p>
            <a:pPr marL="286385" marR="421005" indent="-286385">
              <a:lnSpc>
                <a:spcPct val="100000"/>
              </a:lnSpc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5" dirty="0">
                <a:latin typeface="Tw Cen MT"/>
                <a:cs typeface="Tw Cen MT"/>
              </a:rPr>
              <a:t>Neighborhood – Staten Island –  </a:t>
            </a:r>
            <a:r>
              <a:rPr sz="2200" spc="-65" dirty="0">
                <a:latin typeface="Tw Cen MT"/>
                <a:cs typeface="Tw Cen MT"/>
              </a:rPr>
              <a:t>Tod </a:t>
            </a:r>
            <a:r>
              <a:rPr sz="2200" dirty="0">
                <a:latin typeface="Tw Cen MT"/>
                <a:cs typeface="Tw Cen MT"/>
              </a:rPr>
              <a:t>Hill, </a:t>
            </a:r>
            <a:r>
              <a:rPr sz="2200" spc="-15" dirty="0">
                <a:latin typeface="Tw Cen MT"/>
                <a:cs typeface="Tw Cen MT"/>
              </a:rPr>
              <a:t>Port </a:t>
            </a:r>
            <a:r>
              <a:rPr sz="2200" spc="-40" dirty="0">
                <a:latin typeface="Tw Cen MT"/>
                <a:cs typeface="Tw Cen MT"/>
              </a:rPr>
              <a:t>Ivory,</a:t>
            </a:r>
            <a:r>
              <a:rPr sz="2200" spc="110" dirty="0">
                <a:latin typeface="Tw Cen MT"/>
                <a:cs typeface="Tw Cen MT"/>
              </a:rPr>
              <a:t> </a:t>
            </a:r>
            <a:r>
              <a:rPr sz="2200" spc="-5" dirty="0">
                <a:latin typeface="Tw Cen MT"/>
                <a:cs typeface="Tw Cen MT"/>
              </a:rPr>
              <a:t>Bloomfield</a:t>
            </a:r>
            <a:endParaRPr sz="2200" dirty="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0" y="1975104"/>
            <a:ext cx="3031235" cy="1955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4206240"/>
            <a:ext cx="3031235" cy="224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8976" y="1301496"/>
            <a:ext cx="2679192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70" y="1792169"/>
            <a:ext cx="4506595" cy="45980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Analysis performed on limited</a:t>
            </a:r>
            <a:r>
              <a:rPr sz="2000" spc="-155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data</a:t>
            </a:r>
            <a:endParaRPr sz="20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latin typeface="Tw Cen MT"/>
                <a:cs typeface="Tw Cen MT"/>
              </a:rPr>
              <a:t>Re-run </a:t>
            </a:r>
            <a:r>
              <a:rPr sz="2000" spc="-10" dirty="0">
                <a:latin typeface="Tw Cen MT"/>
                <a:cs typeface="Tw Cen MT"/>
              </a:rPr>
              <a:t>program </a:t>
            </a:r>
            <a:r>
              <a:rPr sz="2000" spc="-5" dirty="0">
                <a:latin typeface="Tw Cen MT"/>
                <a:cs typeface="Tw Cen MT"/>
              </a:rPr>
              <a:t>with </a:t>
            </a:r>
            <a:r>
              <a:rPr sz="2000" dirty="0">
                <a:latin typeface="Tw Cen MT"/>
                <a:cs typeface="Tw Cen MT"/>
              </a:rPr>
              <a:t>updated</a:t>
            </a:r>
            <a:r>
              <a:rPr sz="2000" spc="-140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information</a:t>
            </a:r>
          </a:p>
          <a:p>
            <a:pPr marL="286385" marR="450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w Cen MT"/>
                <a:cs typeface="Tw Cen MT"/>
              </a:rPr>
              <a:t>Brooklyn </a:t>
            </a:r>
            <a:r>
              <a:rPr sz="2000" b="1" dirty="0">
                <a:latin typeface="Tw Cen MT"/>
                <a:cs typeface="Tw Cen MT"/>
              </a:rPr>
              <a:t>and Manhattan </a:t>
            </a:r>
            <a:r>
              <a:rPr sz="2000" dirty="0">
                <a:latin typeface="Tw Cen MT"/>
                <a:cs typeface="Tw Cen MT"/>
              </a:rPr>
              <a:t>has high  </a:t>
            </a:r>
            <a:r>
              <a:rPr sz="2000" spc="-5" dirty="0">
                <a:latin typeface="Tw Cen MT"/>
                <a:cs typeface="Tw Cen MT"/>
              </a:rPr>
              <a:t>concentration </a:t>
            </a:r>
            <a:r>
              <a:rPr sz="2000" dirty="0">
                <a:latin typeface="Tw Cen MT"/>
                <a:cs typeface="Tw Cen MT"/>
              </a:rPr>
              <a:t>of </a:t>
            </a:r>
            <a:r>
              <a:rPr sz="2000" spc="-5" dirty="0">
                <a:latin typeface="Tw Cen MT"/>
                <a:cs typeface="Tw Cen MT"/>
              </a:rPr>
              <a:t>restaurant business. </a:t>
            </a:r>
            <a:r>
              <a:rPr sz="2000" spc="-30" dirty="0">
                <a:latin typeface="Tw Cen MT"/>
                <a:cs typeface="Tw Cen MT"/>
              </a:rPr>
              <a:t>Very  </a:t>
            </a:r>
            <a:r>
              <a:rPr sz="2000" spc="-5" dirty="0">
                <a:latin typeface="Tw Cen MT"/>
                <a:cs typeface="Tw Cen MT"/>
              </a:rPr>
              <a:t>competitive</a:t>
            </a:r>
            <a:r>
              <a:rPr sz="2000" spc="-40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market.</a:t>
            </a:r>
            <a:endParaRPr sz="2000" dirty="0">
              <a:latin typeface="Tw Cen MT"/>
              <a:cs typeface="Tw Cen MT"/>
            </a:endParaRPr>
          </a:p>
          <a:p>
            <a:pPr marL="286385" marR="2355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Tw Cen MT"/>
                <a:cs typeface="Tw Cen MT"/>
              </a:rPr>
              <a:t>Bronx, Queens and </a:t>
            </a:r>
            <a:r>
              <a:rPr sz="2000" b="1" spc="5" dirty="0">
                <a:latin typeface="Tw Cen MT"/>
                <a:cs typeface="Tw Cen MT"/>
              </a:rPr>
              <a:t>Staten </a:t>
            </a:r>
            <a:r>
              <a:rPr sz="2000" b="1" spc="-5" dirty="0">
                <a:latin typeface="Tw Cen MT"/>
                <a:cs typeface="Tw Cen MT"/>
              </a:rPr>
              <a:t>Island </a:t>
            </a:r>
            <a:r>
              <a:rPr sz="2000" dirty="0">
                <a:latin typeface="Tw Cen MT"/>
                <a:cs typeface="Tw Cen MT"/>
              </a:rPr>
              <a:t>also  has </a:t>
            </a:r>
            <a:r>
              <a:rPr sz="2000" spc="5" dirty="0">
                <a:latin typeface="Tw Cen MT"/>
                <a:cs typeface="Tw Cen MT"/>
              </a:rPr>
              <a:t>good </a:t>
            </a:r>
            <a:r>
              <a:rPr sz="2000" spc="-5" dirty="0">
                <a:latin typeface="Tw Cen MT"/>
                <a:cs typeface="Tw Cen MT"/>
              </a:rPr>
              <a:t>number </a:t>
            </a:r>
            <a:r>
              <a:rPr sz="2000" dirty="0">
                <a:latin typeface="Tw Cen MT"/>
                <a:cs typeface="Tw Cen MT"/>
              </a:rPr>
              <a:t>of </a:t>
            </a:r>
            <a:r>
              <a:rPr sz="2000" spc="-5" dirty="0">
                <a:latin typeface="Tw Cen MT"/>
                <a:cs typeface="Tw Cen MT"/>
              </a:rPr>
              <a:t>restaurants </a:t>
            </a:r>
            <a:r>
              <a:rPr sz="2000" dirty="0">
                <a:latin typeface="Tw Cen MT"/>
                <a:cs typeface="Tw Cen MT"/>
              </a:rPr>
              <a:t>but</a:t>
            </a:r>
            <a:r>
              <a:rPr sz="2000" spc="-130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not  </a:t>
            </a:r>
            <a:r>
              <a:rPr sz="2000" spc="-5" dirty="0">
                <a:latin typeface="Tw Cen MT"/>
                <a:cs typeface="Tw Cen MT"/>
              </a:rPr>
              <a:t>as </a:t>
            </a:r>
            <a:r>
              <a:rPr sz="2000" spc="-20" dirty="0">
                <a:latin typeface="Tw Cen MT"/>
                <a:cs typeface="Tw Cen MT"/>
              </a:rPr>
              <a:t>many </a:t>
            </a:r>
            <a:r>
              <a:rPr sz="2000" spc="-5" dirty="0">
                <a:latin typeface="Tw Cen MT"/>
                <a:cs typeface="Tw Cen MT"/>
              </a:rPr>
              <a:t>as required. </a:t>
            </a:r>
            <a:r>
              <a:rPr sz="2000" dirty="0">
                <a:latin typeface="Tw Cen MT"/>
                <a:cs typeface="Tw Cen MT"/>
              </a:rPr>
              <a:t>So this </a:t>
            </a:r>
            <a:r>
              <a:rPr sz="2000" spc="-5" dirty="0">
                <a:latin typeface="Tw Cen MT"/>
                <a:cs typeface="Tw Cen MT"/>
              </a:rPr>
              <a:t>can be  </a:t>
            </a:r>
            <a:r>
              <a:rPr sz="2000" spc="-10" dirty="0">
                <a:latin typeface="Tw Cen MT"/>
                <a:cs typeface="Tw Cen MT"/>
              </a:rPr>
              <a:t>explored.</a:t>
            </a:r>
            <a:endParaRPr sz="2000" dirty="0">
              <a:latin typeface="Tw Cen MT"/>
              <a:cs typeface="Tw Cen MT"/>
            </a:endParaRPr>
          </a:p>
          <a:p>
            <a:pPr marL="286385" marR="2228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latin typeface="Tw Cen MT"/>
                <a:cs typeface="Tw Cen MT"/>
              </a:rPr>
              <a:t>As </a:t>
            </a:r>
            <a:r>
              <a:rPr sz="2000" dirty="0">
                <a:latin typeface="Tw Cen MT"/>
                <a:cs typeface="Tw Cen MT"/>
              </a:rPr>
              <a:t>per </a:t>
            </a:r>
            <a:r>
              <a:rPr sz="2000" spc="-5" dirty="0">
                <a:latin typeface="Tw Cen MT"/>
                <a:cs typeface="Tw Cen MT"/>
              </a:rPr>
              <a:t>the </a:t>
            </a:r>
            <a:r>
              <a:rPr sz="2000" dirty="0">
                <a:latin typeface="Tw Cen MT"/>
                <a:cs typeface="Tw Cen MT"/>
              </a:rPr>
              <a:t>neighbourhood or</a:t>
            </a:r>
            <a:r>
              <a:rPr sz="2000" spc="-135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restaurant  type </a:t>
            </a:r>
            <a:r>
              <a:rPr sz="2000" dirty="0">
                <a:latin typeface="Tw Cen MT"/>
                <a:cs typeface="Tw Cen MT"/>
              </a:rPr>
              <a:t>mentioned </a:t>
            </a:r>
            <a:r>
              <a:rPr sz="2000" spc="-10" dirty="0">
                <a:latin typeface="Tw Cen MT"/>
                <a:cs typeface="Tw Cen MT"/>
              </a:rPr>
              <a:t>like </a:t>
            </a:r>
            <a:r>
              <a:rPr sz="2000" spc="-5" dirty="0">
                <a:latin typeface="Tw Cen MT"/>
                <a:cs typeface="Tw Cen MT"/>
              </a:rPr>
              <a:t>Indian </a:t>
            </a:r>
            <a:r>
              <a:rPr sz="2000" spc="-10" dirty="0">
                <a:latin typeface="Tw Cen MT"/>
                <a:cs typeface="Tw Cen MT"/>
              </a:rPr>
              <a:t>Restaurant,  </a:t>
            </a:r>
            <a:r>
              <a:rPr sz="2000" dirty="0">
                <a:latin typeface="Tw Cen MT"/>
                <a:cs typeface="Tw Cen MT"/>
              </a:rPr>
              <a:t>analysis </a:t>
            </a:r>
            <a:r>
              <a:rPr sz="2000" spc="-5" dirty="0">
                <a:latin typeface="Tw Cen MT"/>
                <a:cs typeface="Tw Cen MT"/>
              </a:rPr>
              <a:t>can be </a:t>
            </a:r>
            <a:r>
              <a:rPr sz="2000" spc="10" dirty="0">
                <a:latin typeface="Tw Cen MT"/>
                <a:cs typeface="Tw Cen MT"/>
              </a:rPr>
              <a:t>checked. </a:t>
            </a:r>
            <a:r>
              <a:rPr sz="2000" dirty="0">
                <a:latin typeface="Tw Cen MT"/>
                <a:cs typeface="Tw Cen MT"/>
              </a:rPr>
              <a:t>A </a:t>
            </a:r>
            <a:r>
              <a:rPr sz="2000" spc="-10" dirty="0">
                <a:latin typeface="Tw Cen MT"/>
                <a:cs typeface="Tw Cen MT"/>
              </a:rPr>
              <a:t>venue </a:t>
            </a:r>
            <a:r>
              <a:rPr sz="2000" dirty="0">
                <a:latin typeface="Tw Cen MT"/>
                <a:cs typeface="Tw Cen MT"/>
              </a:rPr>
              <a:t>with  </a:t>
            </a:r>
            <a:r>
              <a:rPr sz="2000" spc="-15" dirty="0">
                <a:latin typeface="Tw Cen MT"/>
                <a:cs typeface="Tw Cen MT"/>
              </a:rPr>
              <a:t>lowest </a:t>
            </a:r>
            <a:r>
              <a:rPr sz="2000" dirty="0">
                <a:latin typeface="Tw Cen MT"/>
                <a:cs typeface="Tw Cen MT"/>
              </a:rPr>
              <a:t>risk and competition can </a:t>
            </a:r>
            <a:r>
              <a:rPr sz="2000" spc="-5" dirty="0">
                <a:latin typeface="Tw Cen MT"/>
                <a:cs typeface="Tw Cen MT"/>
              </a:rPr>
              <a:t>be  </a:t>
            </a:r>
            <a:r>
              <a:rPr sz="2000" dirty="0">
                <a:latin typeface="Tw Cen MT"/>
                <a:cs typeface="Tw Cen MT"/>
              </a:rPr>
              <a:t>identified</a:t>
            </a:r>
          </a:p>
        </p:txBody>
      </p:sp>
      <p:sp>
        <p:nvSpPr>
          <p:cNvPr id="4" name="object 4"/>
          <p:cNvSpPr/>
          <p:nvPr/>
        </p:nvSpPr>
        <p:spPr>
          <a:xfrm>
            <a:off x="6105144" y="1975104"/>
            <a:ext cx="3467099" cy="389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6748" y="1301496"/>
            <a:ext cx="3208019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3452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83680" y="1301496"/>
            <a:ext cx="1175003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0170" y="1912141"/>
            <a:ext cx="4517390" cy="441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Most populous city in </a:t>
            </a:r>
            <a:r>
              <a:rPr sz="2000" spc="-5" dirty="0">
                <a:latin typeface="Tw Cen MT"/>
                <a:cs typeface="Tw Cen MT"/>
              </a:rPr>
              <a:t>the United</a:t>
            </a:r>
            <a:r>
              <a:rPr sz="2000" spc="-130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States</a:t>
            </a:r>
            <a:endParaRPr sz="2000" dirty="0">
              <a:latin typeface="Tw Cen MT"/>
              <a:cs typeface="Tw Cen MT"/>
            </a:endParaRPr>
          </a:p>
          <a:p>
            <a:pPr marL="286385" marR="78105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It is </a:t>
            </a:r>
            <a:r>
              <a:rPr sz="2000" spc="-5" dirty="0">
                <a:latin typeface="Tw Cen MT"/>
                <a:cs typeface="Tw Cen MT"/>
              </a:rPr>
              <a:t>diverse </a:t>
            </a:r>
            <a:r>
              <a:rPr sz="2000" dirty="0">
                <a:latin typeface="Tw Cen MT"/>
                <a:cs typeface="Tw Cen MT"/>
              </a:rPr>
              <a:t>and is </a:t>
            </a:r>
            <a:r>
              <a:rPr sz="2000" spc="-10" dirty="0">
                <a:latin typeface="Tw Cen MT"/>
                <a:cs typeface="Tw Cen MT"/>
              </a:rPr>
              <a:t>the </a:t>
            </a:r>
            <a:r>
              <a:rPr sz="2000" dirty="0">
                <a:latin typeface="Tw Cen MT"/>
                <a:cs typeface="Tw Cen MT"/>
              </a:rPr>
              <a:t>financial capital</a:t>
            </a:r>
            <a:r>
              <a:rPr sz="2000" spc="-220" dirty="0">
                <a:latin typeface="Tw Cen MT"/>
                <a:cs typeface="Tw Cen MT"/>
              </a:rPr>
              <a:t> </a:t>
            </a:r>
            <a:r>
              <a:rPr sz="2000" spc="10" dirty="0">
                <a:latin typeface="Tw Cen MT"/>
                <a:cs typeface="Tw Cen MT"/>
              </a:rPr>
              <a:t>of  </a:t>
            </a:r>
            <a:r>
              <a:rPr sz="2000" spc="5" dirty="0">
                <a:latin typeface="Tw Cen MT"/>
                <a:cs typeface="Tw Cen MT"/>
              </a:rPr>
              <a:t>USA</a:t>
            </a:r>
            <a:endParaRPr sz="20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It is</a:t>
            </a:r>
            <a:r>
              <a:rPr sz="2000" spc="-20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multicultural</a:t>
            </a:r>
            <a:endParaRPr sz="20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latin typeface="Tw Cen MT"/>
                <a:cs typeface="Tw Cen MT"/>
              </a:rPr>
              <a:t>Provides </a:t>
            </a:r>
            <a:r>
              <a:rPr sz="2000" dirty="0">
                <a:latin typeface="Tw Cen MT"/>
                <a:cs typeface="Tw Cen MT"/>
              </a:rPr>
              <a:t>lot </a:t>
            </a:r>
            <a:r>
              <a:rPr sz="2000" spc="10" dirty="0">
                <a:latin typeface="Tw Cen MT"/>
                <a:cs typeface="Tw Cen MT"/>
              </a:rPr>
              <a:t>of </a:t>
            </a:r>
            <a:r>
              <a:rPr sz="2000" dirty="0">
                <a:latin typeface="Tw Cen MT"/>
                <a:cs typeface="Tw Cen MT"/>
              </a:rPr>
              <a:t>business</a:t>
            </a:r>
            <a:r>
              <a:rPr sz="2000" spc="-110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opportunities</a:t>
            </a:r>
          </a:p>
          <a:p>
            <a:pPr marL="286385" indent="-274320"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Business friendly</a:t>
            </a:r>
            <a:r>
              <a:rPr sz="2000" spc="-120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environment</a:t>
            </a:r>
            <a:endParaRPr sz="2000" dirty="0">
              <a:latin typeface="Tw Cen MT"/>
              <a:cs typeface="Tw Cen MT"/>
            </a:endParaRPr>
          </a:p>
          <a:p>
            <a:pPr marL="286385" marR="88900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latin typeface="Tw Cen MT"/>
                <a:cs typeface="Tw Cen MT"/>
              </a:rPr>
              <a:t>Attracted </a:t>
            </a:r>
            <a:r>
              <a:rPr sz="2000" spc="-20" dirty="0">
                <a:latin typeface="Tw Cen MT"/>
                <a:cs typeface="Tw Cen MT"/>
              </a:rPr>
              <a:t>many </a:t>
            </a:r>
            <a:r>
              <a:rPr sz="2000" dirty="0">
                <a:latin typeface="Tw Cen MT"/>
                <a:cs typeface="Tw Cen MT"/>
              </a:rPr>
              <a:t>different </a:t>
            </a:r>
            <a:r>
              <a:rPr sz="2000" spc="-15" dirty="0">
                <a:latin typeface="Tw Cen MT"/>
                <a:cs typeface="Tw Cen MT"/>
              </a:rPr>
              <a:t>players </a:t>
            </a:r>
            <a:r>
              <a:rPr sz="2000" dirty="0">
                <a:latin typeface="Tw Cen MT"/>
                <a:cs typeface="Tw Cen MT"/>
              </a:rPr>
              <a:t>into</a:t>
            </a:r>
            <a:r>
              <a:rPr sz="2000" spc="-114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the  </a:t>
            </a:r>
            <a:r>
              <a:rPr sz="2000" dirty="0">
                <a:latin typeface="Tw Cen MT"/>
                <a:cs typeface="Tw Cen MT"/>
              </a:rPr>
              <a:t>market</a:t>
            </a:r>
          </a:p>
          <a:p>
            <a:pPr marL="286385" indent="-274320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Global </a:t>
            </a:r>
            <a:r>
              <a:rPr sz="2000" spc="-5" dirty="0">
                <a:latin typeface="Tw Cen MT"/>
                <a:cs typeface="Tw Cen MT"/>
              </a:rPr>
              <a:t>hub </a:t>
            </a:r>
            <a:r>
              <a:rPr sz="2000" spc="10" dirty="0">
                <a:latin typeface="Tw Cen MT"/>
                <a:cs typeface="Tw Cen MT"/>
              </a:rPr>
              <a:t>of </a:t>
            </a:r>
            <a:r>
              <a:rPr sz="2000" dirty="0">
                <a:latin typeface="Tw Cen MT"/>
                <a:cs typeface="Tw Cen MT"/>
              </a:rPr>
              <a:t>business and</a:t>
            </a:r>
            <a:r>
              <a:rPr sz="2000" spc="-100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commerce.</a:t>
            </a:r>
            <a:endParaRPr sz="2000" dirty="0">
              <a:latin typeface="Tw Cen MT"/>
              <a:cs typeface="Tw Cen MT"/>
            </a:endParaRPr>
          </a:p>
          <a:p>
            <a:pPr marL="286385" marR="5080" indent="-274320">
              <a:lnSpc>
                <a:spcPts val="1920"/>
              </a:lnSpc>
              <a:spcBef>
                <a:spcPts val="46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latin typeface="Tw Cen MT"/>
                <a:cs typeface="Tw Cen MT"/>
              </a:rPr>
              <a:t>The city </a:t>
            </a:r>
            <a:r>
              <a:rPr sz="2000" spc="10" dirty="0">
                <a:latin typeface="Tw Cen MT"/>
                <a:cs typeface="Tw Cen MT"/>
              </a:rPr>
              <a:t>is </a:t>
            </a:r>
            <a:r>
              <a:rPr sz="2000" dirty="0">
                <a:latin typeface="Tw Cen MT"/>
                <a:cs typeface="Tw Cen MT"/>
              </a:rPr>
              <a:t>a major centre </a:t>
            </a:r>
            <a:r>
              <a:rPr sz="2000" spc="-10" dirty="0">
                <a:latin typeface="Tw Cen MT"/>
                <a:cs typeface="Tw Cen MT"/>
              </a:rPr>
              <a:t>for </a:t>
            </a:r>
            <a:r>
              <a:rPr sz="2000" spc="-5" dirty="0">
                <a:latin typeface="Tw Cen MT"/>
                <a:cs typeface="Tw Cen MT"/>
              </a:rPr>
              <a:t>banking</a:t>
            </a:r>
            <a:r>
              <a:rPr sz="2000" spc="-165" dirty="0">
                <a:latin typeface="Tw Cen MT"/>
                <a:cs typeface="Tw Cen MT"/>
              </a:rPr>
              <a:t> </a:t>
            </a:r>
            <a:r>
              <a:rPr sz="2000" spc="-10" dirty="0">
                <a:latin typeface="Tw Cen MT"/>
                <a:cs typeface="Tw Cen MT"/>
              </a:rPr>
              <a:t>and  finance, retailing, </a:t>
            </a:r>
            <a:r>
              <a:rPr sz="2000" dirty="0">
                <a:latin typeface="Tw Cen MT"/>
                <a:cs typeface="Tw Cen MT"/>
              </a:rPr>
              <a:t>world </a:t>
            </a:r>
            <a:r>
              <a:rPr sz="2000" spc="-20" dirty="0">
                <a:latin typeface="Tw Cen MT"/>
                <a:cs typeface="Tw Cen MT"/>
              </a:rPr>
              <a:t>trade,  </a:t>
            </a:r>
            <a:r>
              <a:rPr sz="2000" spc="-5" dirty="0">
                <a:latin typeface="Tw Cen MT"/>
                <a:cs typeface="Tw Cen MT"/>
              </a:rPr>
              <a:t>transportation, tourism, </a:t>
            </a:r>
            <a:r>
              <a:rPr sz="2000" dirty="0">
                <a:latin typeface="Tw Cen MT"/>
                <a:cs typeface="Tw Cen MT"/>
              </a:rPr>
              <a:t>real </a:t>
            </a:r>
            <a:r>
              <a:rPr sz="2000" spc="-15" dirty="0">
                <a:latin typeface="Tw Cen MT"/>
                <a:cs typeface="Tw Cen MT"/>
              </a:rPr>
              <a:t>estate, new  </a:t>
            </a:r>
            <a:r>
              <a:rPr sz="2000" dirty="0">
                <a:latin typeface="Tw Cen MT"/>
                <a:cs typeface="Tw Cen MT"/>
              </a:rPr>
              <a:t>media, </a:t>
            </a:r>
            <a:r>
              <a:rPr sz="2000" spc="-5" dirty="0">
                <a:latin typeface="Tw Cen MT"/>
                <a:cs typeface="Tw Cen MT"/>
              </a:rPr>
              <a:t>traditional </a:t>
            </a:r>
            <a:r>
              <a:rPr sz="2000" dirty="0">
                <a:latin typeface="Tw Cen MT"/>
                <a:cs typeface="Tw Cen MT"/>
              </a:rPr>
              <a:t>media, </a:t>
            </a:r>
            <a:r>
              <a:rPr sz="2000" spc="-10" dirty="0">
                <a:latin typeface="Tw Cen MT"/>
                <a:cs typeface="Tw Cen MT"/>
              </a:rPr>
              <a:t>advertising,  </a:t>
            </a:r>
            <a:r>
              <a:rPr sz="2000" spc="-5" dirty="0">
                <a:latin typeface="Tw Cen MT"/>
                <a:cs typeface="Tw Cen MT"/>
              </a:rPr>
              <a:t>legal </a:t>
            </a:r>
            <a:r>
              <a:rPr sz="2000" spc="5" dirty="0">
                <a:latin typeface="Tw Cen MT"/>
                <a:cs typeface="Tw Cen MT"/>
              </a:rPr>
              <a:t>services, </a:t>
            </a:r>
            <a:r>
              <a:rPr sz="2000" spc="-15" dirty="0">
                <a:latin typeface="Tw Cen MT"/>
                <a:cs typeface="Tw Cen MT"/>
              </a:rPr>
              <a:t>accountancy, insurance,  </a:t>
            </a:r>
            <a:r>
              <a:rPr sz="2000" spc="-10" dirty="0">
                <a:latin typeface="Tw Cen MT"/>
                <a:cs typeface="Tw Cen MT"/>
              </a:rPr>
              <a:t>theatre, </a:t>
            </a:r>
            <a:r>
              <a:rPr sz="2000" spc="-5" dirty="0">
                <a:latin typeface="Tw Cen MT"/>
                <a:cs typeface="Tw Cen MT"/>
              </a:rPr>
              <a:t>fashion, </a:t>
            </a:r>
            <a:r>
              <a:rPr sz="2000" dirty="0">
                <a:latin typeface="Tw Cen MT"/>
                <a:cs typeface="Tw Cen MT"/>
              </a:rPr>
              <a:t>and </a:t>
            </a:r>
            <a:r>
              <a:rPr sz="2000" spc="-10" dirty="0">
                <a:latin typeface="Tw Cen MT"/>
                <a:cs typeface="Tw Cen MT"/>
              </a:rPr>
              <a:t>the </a:t>
            </a:r>
            <a:r>
              <a:rPr sz="2000" spc="5" dirty="0">
                <a:latin typeface="Tw Cen MT"/>
                <a:cs typeface="Tw Cen MT"/>
              </a:rPr>
              <a:t>arts </a:t>
            </a:r>
            <a:r>
              <a:rPr sz="2000" dirty="0">
                <a:latin typeface="Tw Cen MT"/>
                <a:cs typeface="Tw Cen MT"/>
              </a:rPr>
              <a:t>in </a:t>
            </a:r>
            <a:r>
              <a:rPr sz="2000" spc="-10" dirty="0">
                <a:latin typeface="Tw Cen MT"/>
                <a:cs typeface="Tw Cen MT"/>
              </a:rPr>
              <a:t>the  </a:t>
            </a:r>
            <a:r>
              <a:rPr sz="2000" dirty="0">
                <a:latin typeface="Tw Cen MT"/>
                <a:cs typeface="Tw Cen MT"/>
              </a:rPr>
              <a:t>United</a:t>
            </a:r>
            <a:r>
              <a:rPr sz="2000" spc="-40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States.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17692" y="1975104"/>
            <a:ext cx="3678935" cy="4111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1301496"/>
            <a:ext cx="3831336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14260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7"/>
                </a:moveTo>
                <a:lnTo>
                  <a:pt x="41147" y="284987"/>
                </a:lnTo>
                <a:lnTo>
                  <a:pt x="41147" y="51816"/>
                </a:lnTo>
                <a:lnTo>
                  <a:pt x="0" y="51816"/>
                </a:lnTo>
                <a:lnTo>
                  <a:pt x="10667" y="0"/>
                </a:lnTo>
                <a:lnTo>
                  <a:pt x="103632" y="0"/>
                </a:lnTo>
                <a:lnTo>
                  <a:pt x="103632" y="28498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06639" y="1315211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79"/>
                </a:moveTo>
                <a:lnTo>
                  <a:pt x="44196" y="297179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79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68561"/>
            <a:ext cx="8044180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i="1" spc="5" dirty="0">
                <a:latin typeface="Tw Cen MT"/>
                <a:cs typeface="Tw Cen MT"/>
              </a:rPr>
              <a:t>Data </a:t>
            </a:r>
            <a:r>
              <a:rPr sz="2000" b="1" i="1" dirty="0">
                <a:latin typeface="Tw Cen MT"/>
                <a:cs typeface="Tw Cen MT"/>
              </a:rPr>
              <a:t>1 : </a:t>
            </a:r>
            <a:r>
              <a:rPr sz="2000" dirty="0">
                <a:latin typeface="Tw Cen MT"/>
                <a:cs typeface="Tw Cen MT"/>
              </a:rPr>
              <a:t>Neighborhood </a:t>
            </a:r>
            <a:r>
              <a:rPr sz="2000" spc="-10" dirty="0">
                <a:latin typeface="Tw Cen MT"/>
                <a:cs typeface="Tw Cen MT"/>
              </a:rPr>
              <a:t>has </a:t>
            </a:r>
            <a:r>
              <a:rPr sz="2000" dirty="0">
                <a:latin typeface="Tw Cen MT"/>
                <a:cs typeface="Tw Cen MT"/>
              </a:rPr>
              <a:t>a </a:t>
            </a:r>
            <a:r>
              <a:rPr sz="2000" spc="-5" dirty="0">
                <a:latin typeface="Tw Cen MT"/>
                <a:cs typeface="Tw Cen MT"/>
              </a:rPr>
              <a:t>total </a:t>
            </a:r>
            <a:r>
              <a:rPr sz="2000" dirty="0">
                <a:latin typeface="Tw Cen MT"/>
                <a:cs typeface="Tw Cen MT"/>
              </a:rPr>
              <a:t>of 5 </a:t>
            </a:r>
            <a:r>
              <a:rPr sz="2000" spc="-5" dirty="0">
                <a:latin typeface="Tw Cen MT"/>
                <a:cs typeface="Tw Cen MT"/>
              </a:rPr>
              <a:t>boroughs </a:t>
            </a:r>
            <a:r>
              <a:rPr sz="2000" dirty="0">
                <a:latin typeface="Tw Cen MT"/>
                <a:cs typeface="Tw Cen MT"/>
              </a:rPr>
              <a:t>and </a:t>
            </a:r>
            <a:r>
              <a:rPr sz="2000" spc="-5" dirty="0">
                <a:latin typeface="Tw Cen MT"/>
                <a:cs typeface="Tw Cen MT"/>
              </a:rPr>
              <a:t>306 neighborhoods. </a:t>
            </a:r>
            <a:r>
              <a:rPr sz="2000" dirty="0">
                <a:latin typeface="Tw Cen MT"/>
                <a:cs typeface="Tw Cen MT"/>
              </a:rPr>
              <a:t>In  order </a:t>
            </a:r>
            <a:r>
              <a:rPr sz="2000" spc="-5" dirty="0">
                <a:latin typeface="Tw Cen MT"/>
                <a:cs typeface="Tw Cen MT"/>
              </a:rPr>
              <a:t>to </a:t>
            </a:r>
            <a:r>
              <a:rPr sz="2000" dirty="0">
                <a:latin typeface="Tw Cen MT"/>
                <a:cs typeface="Tw Cen MT"/>
              </a:rPr>
              <a:t>segment </a:t>
            </a:r>
            <a:r>
              <a:rPr sz="2000" spc="-10" dirty="0">
                <a:latin typeface="Tw Cen MT"/>
                <a:cs typeface="Tw Cen MT"/>
              </a:rPr>
              <a:t>the </a:t>
            </a:r>
            <a:r>
              <a:rPr sz="2000" spc="-5" dirty="0">
                <a:latin typeface="Tw Cen MT"/>
                <a:cs typeface="Tw Cen MT"/>
              </a:rPr>
              <a:t>neighborhoods </a:t>
            </a:r>
            <a:r>
              <a:rPr sz="2000" dirty="0">
                <a:latin typeface="Tw Cen MT"/>
                <a:cs typeface="Tw Cen MT"/>
              </a:rPr>
              <a:t>and </a:t>
            </a:r>
            <a:r>
              <a:rPr sz="2000" spc="-10" dirty="0">
                <a:latin typeface="Tw Cen MT"/>
                <a:cs typeface="Tw Cen MT"/>
              </a:rPr>
              <a:t>explore </a:t>
            </a:r>
            <a:r>
              <a:rPr sz="2000" spc="-5" dirty="0">
                <a:latin typeface="Tw Cen MT"/>
                <a:cs typeface="Tw Cen MT"/>
              </a:rPr>
              <a:t>them, </a:t>
            </a:r>
            <a:r>
              <a:rPr sz="2000" spc="-20" dirty="0">
                <a:latin typeface="Tw Cen MT"/>
                <a:cs typeface="Tw Cen MT"/>
              </a:rPr>
              <a:t>we </a:t>
            </a:r>
            <a:r>
              <a:rPr sz="2000" dirty="0">
                <a:latin typeface="Tw Cen MT"/>
                <a:cs typeface="Tw Cen MT"/>
              </a:rPr>
              <a:t>will essentially  need a dataset </a:t>
            </a:r>
            <a:r>
              <a:rPr sz="2000" spc="-5" dirty="0">
                <a:latin typeface="Tw Cen MT"/>
                <a:cs typeface="Tw Cen MT"/>
              </a:rPr>
              <a:t>that contains the </a:t>
            </a:r>
            <a:r>
              <a:rPr sz="2000" dirty="0">
                <a:latin typeface="Tw Cen MT"/>
                <a:cs typeface="Tw Cen MT"/>
              </a:rPr>
              <a:t>5 </a:t>
            </a:r>
            <a:r>
              <a:rPr sz="2000" spc="-10" dirty="0">
                <a:latin typeface="Tw Cen MT"/>
                <a:cs typeface="Tw Cen MT"/>
              </a:rPr>
              <a:t>boroughs </a:t>
            </a:r>
            <a:r>
              <a:rPr sz="2000" dirty="0">
                <a:latin typeface="Tw Cen MT"/>
                <a:cs typeface="Tw Cen MT"/>
              </a:rPr>
              <a:t>and </a:t>
            </a:r>
            <a:r>
              <a:rPr sz="2000" spc="-10" dirty="0">
                <a:latin typeface="Tw Cen MT"/>
                <a:cs typeface="Tw Cen MT"/>
              </a:rPr>
              <a:t>the </a:t>
            </a:r>
            <a:r>
              <a:rPr sz="2000" spc="-5" dirty="0">
                <a:latin typeface="Tw Cen MT"/>
                <a:cs typeface="Tw Cen MT"/>
              </a:rPr>
              <a:t>neighborhoods that  </a:t>
            </a:r>
            <a:r>
              <a:rPr sz="2000" spc="-10" dirty="0">
                <a:latin typeface="Tw Cen MT"/>
                <a:cs typeface="Tw Cen MT"/>
              </a:rPr>
              <a:t>exist </a:t>
            </a:r>
            <a:r>
              <a:rPr sz="2000" dirty="0">
                <a:latin typeface="Tw Cen MT"/>
                <a:cs typeface="Tw Cen MT"/>
              </a:rPr>
              <a:t>in </a:t>
            </a:r>
            <a:r>
              <a:rPr sz="2000" spc="20" dirty="0">
                <a:latin typeface="Tw Cen MT"/>
                <a:cs typeface="Tw Cen MT"/>
              </a:rPr>
              <a:t>each </a:t>
            </a:r>
            <a:r>
              <a:rPr sz="2000" spc="-5" dirty="0">
                <a:latin typeface="Tw Cen MT"/>
                <a:cs typeface="Tw Cen MT"/>
              </a:rPr>
              <a:t>borough as </a:t>
            </a:r>
            <a:r>
              <a:rPr sz="2000" spc="-10" dirty="0">
                <a:latin typeface="Tw Cen MT"/>
                <a:cs typeface="Tw Cen MT"/>
              </a:rPr>
              <a:t>well </a:t>
            </a:r>
            <a:r>
              <a:rPr sz="2000" spc="-5" dirty="0">
                <a:latin typeface="Tw Cen MT"/>
                <a:cs typeface="Tw Cen MT"/>
              </a:rPr>
              <a:t>as the latitude </a:t>
            </a:r>
            <a:r>
              <a:rPr sz="2000" dirty="0">
                <a:latin typeface="Tw Cen MT"/>
                <a:cs typeface="Tw Cen MT"/>
              </a:rPr>
              <a:t>and longitude coordinates of  </a:t>
            </a:r>
            <a:r>
              <a:rPr sz="2000" spc="20" dirty="0">
                <a:latin typeface="Tw Cen MT"/>
                <a:cs typeface="Tw Cen MT"/>
              </a:rPr>
              <a:t>each</a:t>
            </a:r>
            <a:r>
              <a:rPr sz="2000" spc="-15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neighborhood.</a:t>
            </a:r>
            <a:endParaRPr sz="20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This dataset </a:t>
            </a:r>
            <a:r>
              <a:rPr sz="2000" spc="-10" dirty="0">
                <a:latin typeface="Tw Cen MT"/>
                <a:cs typeface="Tw Cen MT"/>
              </a:rPr>
              <a:t>exists for </a:t>
            </a:r>
            <a:r>
              <a:rPr sz="2000" dirty="0">
                <a:latin typeface="Tw Cen MT"/>
                <a:cs typeface="Tw Cen MT"/>
              </a:rPr>
              <a:t>free </a:t>
            </a:r>
            <a:r>
              <a:rPr sz="2000" spc="10" dirty="0">
                <a:latin typeface="Tw Cen MT"/>
                <a:cs typeface="Tw Cen MT"/>
              </a:rPr>
              <a:t>on </a:t>
            </a:r>
            <a:r>
              <a:rPr sz="2000" spc="-5" dirty="0">
                <a:latin typeface="Tw Cen MT"/>
                <a:cs typeface="Tw Cen MT"/>
              </a:rPr>
              <a:t>the </a:t>
            </a:r>
            <a:r>
              <a:rPr sz="2000" spc="-25" dirty="0">
                <a:latin typeface="Tw Cen MT"/>
                <a:cs typeface="Tw Cen MT"/>
              </a:rPr>
              <a:t>web. </a:t>
            </a:r>
            <a:r>
              <a:rPr sz="2000" spc="-5" dirty="0">
                <a:latin typeface="Tw Cen MT"/>
                <a:cs typeface="Tw Cen MT"/>
              </a:rPr>
              <a:t>Link to the </a:t>
            </a:r>
            <a:r>
              <a:rPr sz="2000" dirty="0">
                <a:latin typeface="Tw Cen MT"/>
                <a:cs typeface="Tw Cen MT"/>
              </a:rPr>
              <a:t>dataset is</a:t>
            </a:r>
            <a:r>
              <a:rPr sz="2000" spc="-305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:</a:t>
            </a:r>
          </a:p>
          <a:p>
            <a:pPr marL="285115">
              <a:lnSpc>
                <a:spcPct val="100000"/>
              </a:lnSpc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https://geo.nyu.edu/catalog/nyu_2451_34572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7332" y="4206240"/>
            <a:ext cx="4328159" cy="224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1306067"/>
            <a:ext cx="1034796" cy="306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7680" y="1301496"/>
            <a:ext cx="2630423" cy="315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85304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3"/>
                </a:moveTo>
                <a:lnTo>
                  <a:pt x="3048" y="291083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3"/>
                </a:lnTo>
                <a:lnTo>
                  <a:pt x="201168" y="237743"/>
                </a:lnTo>
                <a:lnTo>
                  <a:pt x="201168" y="291083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9207" y="1307591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19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1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3"/>
                </a:lnTo>
                <a:lnTo>
                  <a:pt x="126492" y="237743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1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1"/>
                </a:lnTo>
                <a:lnTo>
                  <a:pt x="23349" y="291083"/>
                </a:lnTo>
                <a:lnTo>
                  <a:pt x="9144" y="291083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3"/>
                </a:lnTo>
                <a:lnTo>
                  <a:pt x="141224" y="237743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3"/>
                </a:lnTo>
                <a:lnTo>
                  <a:pt x="211836" y="237743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3"/>
                </a:lnTo>
                <a:lnTo>
                  <a:pt x="207264" y="291083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3"/>
                </a:lnTo>
                <a:lnTo>
                  <a:pt x="23349" y="291083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3"/>
                </a:lnTo>
                <a:lnTo>
                  <a:pt x="201168" y="291083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3"/>
                </a:lnTo>
                <a:lnTo>
                  <a:pt x="214884" y="291083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170" y="1908240"/>
            <a:ext cx="8008620" cy="23418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i="1" spc="5" dirty="0">
                <a:latin typeface="Tw Cen MT"/>
                <a:cs typeface="Tw Cen MT"/>
              </a:rPr>
              <a:t>Data </a:t>
            </a:r>
            <a:r>
              <a:rPr sz="2000" b="1" i="1" dirty="0">
                <a:latin typeface="Tw Cen MT"/>
                <a:cs typeface="Tw Cen MT"/>
              </a:rPr>
              <a:t>2 : </a:t>
            </a:r>
            <a:r>
              <a:rPr sz="2000" dirty="0">
                <a:latin typeface="Tw Cen MT"/>
                <a:cs typeface="Tw Cen MT"/>
              </a:rPr>
              <a:t>Farmers Markets </a:t>
            </a:r>
            <a:r>
              <a:rPr sz="2000" spc="-5" dirty="0">
                <a:latin typeface="Tw Cen MT"/>
                <a:cs typeface="Tw Cen MT"/>
              </a:rPr>
              <a:t>data</a:t>
            </a:r>
            <a:r>
              <a:rPr sz="2000" spc="-80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-</a:t>
            </a:r>
          </a:p>
          <a:p>
            <a:pPr marL="285115" indent="-27305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https://data.cityofnewyork.us/dataset/DOHMH-Farmers-Markets-and-</a:t>
            </a:r>
            <a:endParaRPr sz="2000" dirty="0">
              <a:latin typeface="Tw Cen MT"/>
              <a:cs typeface="Tw Cen MT"/>
            </a:endParaRPr>
          </a:p>
          <a:p>
            <a:pPr marL="285115">
              <a:lnSpc>
                <a:spcPct val="100000"/>
              </a:lnSpc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Food-Boxes/8vwk-6iz2</a:t>
            </a:r>
            <a:endParaRPr sz="2000" dirty="0">
              <a:latin typeface="Tw Cen MT"/>
              <a:cs typeface="Tw Cen MT"/>
            </a:endParaRPr>
          </a:p>
          <a:p>
            <a:pPr marL="286385" marR="5080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A </a:t>
            </a:r>
            <a:r>
              <a:rPr sz="2000" b="1" i="1" spc="5" dirty="0">
                <a:latin typeface="Tw Cen MT"/>
                <a:cs typeface="Tw Cen MT"/>
              </a:rPr>
              <a:t>farmers' </a:t>
            </a:r>
            <a:r>
              <a:rPr sz="2000" b="1" i="1" spc="-15" dirty="0">
                <a:latin typeface="Tw Cen MT"/>
                <a:cs typeface="Tw Cen MT"/>
              </a:rPr>
              <a:t>market </a:t>
            </a:r>
            <a:r>
              <a:rPr sz="2000" dirty="0">
                <a:latin typeface="Tw Cen MT"/>
                <a:cs typeface="Tw Cen MT"/>
              </a:rPr>
              <a:t>is often defined </a:t>
            </a:r>
            <a:r>
              <a:rPr sz="2000" spc="-5" dirty="0">
                <a:latin typeface="Tw Cen MT"/>
                <a:cs typeface="Tw Cen MT"/>
              </a:rPr>
              <a:t>as </a:t>
            </a:r>
            <a:r>
              <a:rPr sz="2000" dirty="0">
                <a:latin typeface="Tw Cen MT"/>
                <a:cs typeface="Tw Cen MT"/>
              </a:rPr>
              <a:t>a </a:t>
            </a:r>
            <a:r>
              <a:rPr sz="2000" spc="-5" dirty="0">
                <a:latin typeface="Tw Cen MT"/>
                <a:cs typeface="Tw Cen MT"/>
              </a:rPr>
              <a:t>public </a:t>
            </a:r>
            <a:r>
              <a:rPr sz="2000" dirty="0">
                <a:latin typeface="Tw Cen MT"/>
                <a:cs typeface="Tw Cen MT"/>
              </a:rPr>
              <a:t>site used </a:t>
            </a:r>
            <a:r>
              <a:rPr sz="2000" spc="-45" dirty="0">
                <a:latin typeface="Tw Cen MT"/>
                <a:cs typeface="Tw Cen MT"/>
              </a:rPr>
              <a:t>by </a:t>
            </a:r>
            <a:r>
              <a:rPr sz="2000" spc="-15" dirty="0">
                <a:latin typeface="Tw Cen MT"/>
                <a:cs typeface="Tw Cen MT"/>
              </a:rPr>
              <a:t>two </a:t>
            </a:r>
            <a:r>
              <a:rPr sz="2000" spc="10" dirty="0">
                <a:latin typeface="Tw Cen MT"/>
                <a:cs typeface="Tw Cen MT"/>
              </a:rPr>
              <a:t>or </a:t>
            </a:r>
            <a:r>
              <a:rPr sz="2000" dirty="0">
                <a:latin typeface="Tw Cen MT"/>
                <a:cs typeface="Tw Cen MT"/>
              </a:rPr>
              <a:t>more local  or regional </a:t>
            </a:r>
            <a:r>
              <a:rPr sz="2000" spc="-5" dirty="0">
                <a:latin typeface="Tw Cen MT"/>
                <a:cs typeface="Tw Cen MT"/>
              </a:rPr>
              <a:t>producers </a:t>
            </a:r>
            <a:r>
              <a:rPr sz="2000" spc="-10" dirty="0">
                <a:latin typeface="Tw Cen MT"/>
                <a:cs typeface="Tw Cen MT"/>
              </a:rPr>
              <a:t>for the </a:t>
            </a:r>
            <a:r>
              <a:rPr sz="2000" dirty="0">
                <a:latin typeface="Tw Cen MT"/>
                <a:cs typeface="Tw Cen MT"/>
              </a:rPr>
              <a:t>direct sale of </a:t>
            </a:r>
            <a:r>
              <a:rPr sz="2000" spc="10" dirty="0">
                <a:latin typeface="Tw Cen MT"/>
                <a:cs typeface="Tw Cen MT"/>
              </a:rPr>
              <a:t>farm </a:t>
            </a:r>
            <a:r>
              <a:rPr sz="2000" spc="-10" dirty="0">
                <a:latin typeface="Tw Cen MT"/>
                <a:cs typeface="Tw Cen MT"/>
              </a:rPr>
              <a:t>products </a:t>
            </a:r>
            <a:r>
              <a:rPr sz="2000" spc="-5" dirty="0">
                <a:latin typeface="Tw Cen MT"/>
                <a:cs typeface="Tw Cen MT"/>
              </a:rPr>
              <a:t>to </a:t>
            </a:r>
            <a:r>
              <a:rPr sz="2000" dirty="0">
                <a:latin typeface="Tw Cen MT"/>
                <a:cs typeface="Tw Cen MT"/>
              </a:rPr>
              <a:t>consumers. </a:t>
            </a:r>
            <a:r>
              <a:rPr sz="2000" spc="10" dirty="0">
                <a:latin typeface="Tw Cen MT"/>
                <a:cs typeface="Tw Cen MT"/>
              </a:rPr>
              <a:t>In  </a:t>
            </a:r>
            <a:r>
              <a:rPr sz="2000" dirty="0">
                <a:latin typeface="Tw Cen MT"/>
                <a:cs typeface="Tw Cen MT"/>
              </a:rPr>
              <a:t>addition </a:t>
            </a:r>
            <a:r>
              <a:rPr sz="2000" spc="-5" dirty="0">
                <a:latin typeface="Tw Cen MT"/>
                <a:cs typeface="Tw Cen MT"/>
              </a:rPr>
              <a:t>to </a:t>
            </a:r>
            <a:r>
              <a:rPr sz="2000" dirty="0">
                <a:latin typeface="Tw Cen MT"/>
                <a:cs typeface="Tw Cen MT"/>
              </a:rPr>
              <a:t>fresh </a:t>
            </a:r>
            <a:r>
              <a:rPr sz="2000" spc="5" dirty="0">
                <a:latin typeface="Tw Cen MT"/>
                <a:cs typeface="Tw Cen MT"/>
              </a:rPr>
              <a:t>fruits </a:t>
            </a:r>
            <a:r>
              <a:rPr sz="2000" dirty="0">
                <a:latin typeface="Tw Cen MT"/>
                <a:cs typeface="Tw Cen MT"/>
              </a:rPr>
              <a:t>and </a:t>
            </a:r>
            <a:r>
              <a:rPr sz="2000" spc="-15" dirty="0">
                <a:latin typeface="Tw Cen MT"/>
                <a:cs typeface="Tw Cen MT"/>
              </a:rPr>
              <a:t>vegetables, </a:t>
            </a:r>
            <a:r>
              <a:rPr sz="2000" spc="-5" dirty="0">
                <a:latin typeface="Tw Cen MT"/>
                <a:cs typeface="Tw Cen MT"/>
              </a:rPr>
              <a:t>markets </a:t>
            </a:r>
            <a:r>
              <a:rPr sz="2000" spc="-15" dirty="0">
                <a:latin typeface="Tw Cen MT"/>
                <a:cs typeface="Tw Cen MT"/>
              </a:rPr>
              <a:t>may </a:t>
            </a:r>
            <a:r>
              <a:rPr sz="2000" dirty="0">
                <a:latin typeface="Tw Cen MT"/>
                <a:cs typeface="Tw Cen MT"/>
              </a:rPr>
              <a:t>sell dairy </a:t>
            </a:r>
            <a:r>
              <a:rPr sz="2000" spc="-10" dirty="0">
                <a:latin typeface="Tw Cen MT"/>
                <a:cs typeface="Tw Cen MT"/>
              </a:rPr>
              <a:t>products,</a:t>
            </a:r>
            <a:r>
              <a:rPr sz="2000" spc="-240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fish,  meat, </a:t>
            </a:r>
            <a:r>
              <a:rPr sz="2000" spc="-10" dirty="0">
                <a:latin typeface="Tw Cen MT"/>
                <a:cs typeface="Tw Cen MT"/>
              </a:rPr>
              <a:t>baked </a:t>
            </a:r>
            <a:r>
              <a:rPr sz="2000" spc="-5" dirty="0">
                <a:latin typeface="Tw Cen MT"/>
                <a:cs typeface="Tw Cen MT"/>
              </a:rPr>
              <a:t>goods, </a:t>
            </a:r>
            <a:r>
              <a:rPr sz="2000" dirty="0">
                <a:latin typeface="Tw Cen MT"/>
                <a:cs typeface="Tw Cen MT"/>
              </a:rPr>
              <a:t>and other minimally </a:t>
            </a:r>
            <a:r>
              <a:rPr sz="2000" spc="-5" dirty="0">
                <a:latin typeface="Tw Cen MT"/>
                <a:cs typeface="Tw Cen MT"/>
              </a:rPr>
              <a:t>processed</a:t>
            </a:r>
            <a:r>
              <a:rPr sz="2000" spc="-210" dirty="0">
                <a:latin typeface="Tw Cen MT"/>
                <a:cs typeface="Tw Cen MT"/>
              </a:rPr>
              <a:t> </a:t>
            </a:r>
            <a:r>
              <a:rPr sz="2000" spc="-10" dirty="0">
                <a:latin typeface="Tw Cen MT"/>
                <a:cs typeface="Tw Cen MT"/>
              </a:rPr>
              <a:t>foods.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2744" y="4494276"/>
            <a:ext cx="5916167" cy="2316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1301496"/>
            <a:ext cx="3831336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9207" y="1309116"/>
            <a:ext cx="210312" cy="307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8608" y="1908240"/>
            <a:ext cx="6051550" cy="2768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575"/>
              </a:spcBef>
            </a:pPr>
            <a:r>
              <a:rPr sz="2000" b="1" i="1" spc="5" dirty="0">
                <a:latin typeface="Tw Cen MT"/>
                <a:cs typeface="Tw Cen MT"/>
              </a:rPr>
              <a:t>Data </a:t>
            </a:r>
            <a:r>
              <a:rPr sz="2000" b="1" i="1" dirty="0">
                <a:latin typeface="Tw Cen MT"/>
                <a:cs typeface="Tw Cen MT"/>
              </a:rPr>
              <a:t>3 : </a:t>
            </a:r>
            <a:r>
              <a:rPr sz="2000" spc="-5" dirty="0">
                <a:latin typeface="Tw Cen MT"/>
                <a:cs typeface="Tw Cen MT"/>
              </a:rPr>
              <a:t>Data </a:t>
            </a:r>
            <a:r>
              <a:rPr sz="2000" spc="-10" dirty="0">
                <a:latin typeface="Tw Cen MT"/>
                <a:cs typeface="Tw Cen MT"/>
              </a:rPr>
              <a:t>from </a:t>
            </a:r>
            <a:r>
              <a:rPr sz="2000" dirty="0">
                <a:latin typeface="Tw Cen MT"/>
                <a:cs typeface="Tw Cen MT"/>
              </a:rPr>
              <a:t>Wikipedia </a:t>
            </a:r>
            <a:r>
              <a:rPr sz="2000" spc="-5" dirty="0">
                <a:latin typeface="Tw Cen MT"/>
                <a:cs typeface="Tw Cen MT"/>
              </a:rPr>
              <a:t>pages as </a:t>
            </a:r>
            <a:r>
              <a:rPr sz="2000" spc="-10" dirty="0">
                <a:latin typeface="Tw Cen MT"/>
                <a:cs typeface="Tw Cen MT"/>
              </a:rPr>
              <a:t>given below</a:t>
            </a:r>
            <a:r>
              <a:rPr sz="2000" spc="-135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:</a:t>
            </a: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8290" algn="l"/>
                <a:tab pos="288925" algn="l"/>
              </a:tabLst>
            </a:pPr>
            <a:r>
              <a:rPr sz="2000" spc="-10" dirty="0">
                <a:latin typeface="Tw Cen MT"/>
                <a:cs typeface="Tw Cen MT"/>
              </a:rPr>
              <a:t>New </a:t>
            </a:r>
            <a:r>
              <a:rPr sz="2000" spc="-30" dirty="0">
                <a:latin typeface="Tw Cen MT"/>
                <a:cs typeface="Tw Cen MT"/>
              </a:rPr>
              <a:t>York </a:t>
            </a:r>
            <a:r>
              <a:rPr sz="2000" spc="-15" dirty="0">
                <a:latin typeface="Tw Cen MT"/>
                <a:cs typeface="Tw Cen MT"/>
              </a:rPr>
              <a:t>Population</a:t>
            </a:r>
            <a:endParaRPr sz="2000" dirty="0">
              <a:latin typeface="Tw Cen MT"/>
              <a:cs typeface="Tw Cen MT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8290" algn="l"/>
                <a:tab pos="288925" algn="l"/>
              </a:tabLst>
            </a:pPr>
            <a:r>
              <a:rPr sz="2000" spc="-10" dirty="0">
                <a:latin typeface="Tw Cen MT"/>
                <a:cs typeface="Tw Cen MT"/>
              </a:rPr>
              <a:t>New </a:t>
            </a:r>
            <a:r>
              <a:rPr sz="2000" spc="-30" dirty="0">
                <a:latin typeface="Tw Cen MT"/>
                <a:cs typeface="Tw Cen MT"/>
              </a:rPr>
              <a:t>York </a:t>
            </a:r>
            <a:r>
              <a:rPr sz="2000" dirty="0">
                <a:latin typeface="Tw Cen MT"/>
                <a:cs typeface="Tw Cen MT"/>
              </a:rPr>
              <a:t>City</a:t>
            </a:r>
            <a:r>
              <a:rPr sz="2000" spc="-35" dirty="0">
                <a:latin typeface="Tw Cen MT"/>
                <a:cs typeface="Tw Cen MT"/>
              </a:rPr>
              <a:t> </a:t>
            </a:r>
            <a:r>
              <a:rPr sz="2000" dirty="0">
                <a:latin typeface="Tw Cen MT"/>
                <a:cs typeface="Tw Cen MT"/>
              </a:rPr>
              <a:t>Demographics</a:t>
            </a: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8290" algn="l"/>
                <a:tab pos="288925" algn="l"/>
              </a:tabLst>
            </a:pPr>
            <a:r>
              <a:rPr sz="2000" dirty="0">
                <a:latin typeface="Tw Cen MT"/>
                <a:cs typeface="Tw Cen MT"/>
              </a:rPr>
              <a:t>Cuisine of </a:t>
            </a:r>
            <a:r>
              <a:rPr sz="2000" spc="-10" dirty="0">
                <a:latin typeface="Tw Cen MT"/>
                <a:cs typeface="Tw Cen MT"/>
              </a:rPr>
              <a:t>New </a:t>
            </a:r>
            <a:r>
              <a:rPr sz="2000" spc="-30" dirty="0">
                <a:latin typeface="Tw Cen MT"/>
                <a:cs typeface="Tw Cen MT"/>
              </a:rPr>
              <a:t>York</a:t>
            </a:r>
            <a:r>
              <a:rPr sz="2000" spc="-25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city</a:t>
            </a:r>
            <a:endParaRPr sz="2000" dirty="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https://en.wikipedia.org/wiki/New_York_City</a:t>
            </a:r>
            <a:endParaRPr sz="2000" dirty="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https://en.wikipedia.org/wiki/Economy_of_New_York_City</a:t>
            </a:r>
            <a:endParaRPr sz="2000" dirty="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https://en.wikipedia.org/wiki/Portal:New_York_City</a:t>
            </a:r>
            <a:endParaRPr sz="2000" dirty="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5" dirty="0"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https://en.wikipedia.org/wiki/Cuisine_of_New_York_City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62656" y="4855464"/>
            <a:ext cx="4764024" cy="1955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1735" y="1301496"/>
            <a:ext cx="3582924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6315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48144" y="1321308"/>
            <a:ext cx="215265" cy="285115"/>
          </a:xfrm>
          <a:custGeom>
            <a:avLst/>
            <a:gdLst/>
            <a:ahLst/>
            <a:cxnLst/>
            <a:rect l="l" t="t" r="r" b="b"/>
            <a:pathLst>
              <a:path w="215265" h="285115">
                <a:moveTo>
                  <a:pt x="214884" y="216408"/>
                </a:moveTo>
                <a:lnTo>
                  <a:pt x="0" y="216408"/>
                </a:lnTo>
                <a:lnTo>
                  <a:pt x="0" y="163068"/>
                </a:lnTo>
                <a:lnTo>
                  <a:pt x="131064" y="0"/>
                </a:lnTo>
                <a:lnTo>
                  <a:pt x="188976" y="0"/>
                </a:lnTo>
                <a:lnTo>
                  <a:pt x="188976" y="71628"/>
                </a:lnTo>
                <a:lnTo>
                  <a:pt x="124968" y="71628"/>
                </a:lnTo>
                <a:lnTo>
                  <a:pt x="51816" y="164592"/>
                </a:lnTo>
                <a:lnTo>
                  <a:pt x="214884" y="164592"/>
                </a:lnTo>
                <a:lnTo>
                  <a:pt x="214884" y="216408"/>
                </a:lnTo>
                <a:close/>
              </a:path>
              <a:path w="215265" h="285115">
                <a:moveTo>
                  <a:pt x="188976" y="164592"/>
                </a:moveTo>
                <a:lnTo>
                  <a:pt x="126492" y="164592"/>
                </a:lnTo>
                <a:lnTo>
                  <a:pt x="126492" y="71628"/>
                </a:lnTo>
                <a:lnTo>
                  <a:pt x="188976" y="71628"/>
                </a:lnTo>
                <a:lnTo>
                  <a:pt x="188976" y="164592"/>
                </a:lnTo>
                <a:close/>
              </a:path>
              <a:path w="215265" h="285115">
                <a:moveTo>
                  <a:pt x="188976" y="284988"/>
                </a:moveTo>
                <a:lnTo>
                  <a:pt x="126492" y="284988"/>
                </a:lnTo>
                <a:lnTo>
                  <a:pt x="126492" y="216408"/>
                </a:lnTo>
                <a:lnTo>
                  <a:pt x="188976" y="216408"/>
                </a:lnTo>
                <a:lnTo>
                  <a:pt x="188976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0523" y="1313688"/>
            <a:ext cx="230504" cy="299085"/>
          </a:xfrm>
          <a:custGeom>
            <a:avLst/>
            <a:gdLst/>
            <a:ahLst/>
            <a:cxnLst/>
            <a:rect l="l" t="t" r="r" b="b"/>
            <a:pathLst>
              <a:path w="230504" h="299084">
                <a:moveTo>
                  <a:pt x="126492" y="230124"/>
                </a:moveTo>
                <a:lnTo>
                  <a:pt x="3048" y="230124"/>
                </a:lnTo>
                <a:lnTo>
                  <a:pt x="0" y="227076"/>
                </a:lnTo>
                <a:lnTo>
                  <a:pt x="0" y="167640"/>
                </a:lnTo>
                <a:lnTo>
                  <a:pt x="1524" y="167640"/>
                </a:lnTo>
                <a:lnTo>
                  <a:pt x="132588" y="3048"/>
                </a:lnTo>
                <a:lnTo>
                  <a:pt x="135636" y="0"/>
                </a:lnTo>
                <a:lnTo>
                  <a:pt x="199644" y="0"/>
                </a:lnTo>
                <a:lnTo>
                  <a:pt x="202692" y="3048"/>
                </a:lnTo>
                <a:lnTo>
                  <a:pt x="202692" y="7620"/>
                </a:lnTo>
                <a:lnTo>
                  <a:pt x="188976" y="7620"/>
                </a:lnTo>
                <a:lnTo>
                  <a:pt x="188976" y="12192"/>
                </a:lnTo>
                <a:lnTo>
                  <a:pt x="143256" y="12192"/>
                </a:lnTo>
                <a:lnTo>
                  <a:pt x="138684" y="13716"/>
                </a:lnTo>
                <a:lnTo>
                  <a:pt x="142031" y="13716"/>
                </a:lnTo>
                <a:lnTo>
                  <a:pt x="15866" y="170688"/>
                </a:lnTo>
                <a:lnTo>
                  <a:pt x="13716" y="170688"/>
                </a:lnTo>
                <a:lnTo>
                  <a:pt x="12192" y="175260"/>
                </a:lnTo>
                <a:lnTo>
                  <a:pt x="13716" y="175260"/>
                </a:lnTo>
                <a:lnTo>
                  <a:pt x="13716" y="216408"/>
                </a:lnTo>
                <a:lnTo>
                  <a:pt x="7620" y="216408"/>
                </a:lnTo>
                <a:lnTo>
                  <a:pt x="13716" y="224028"/>
                </a:lnTo>
                <a:lnTo>
                  <a:pt x="126492" y="224028"/>
                </a:lnTo>
                <a:lnTo>
                  <a:pt x="126492" y="230124"/>
                </a:lnTo>
                <a:close/>
              </a:path>
              <a:path w="230504" h="299084">
                <a:moveTo>
                  <a:pt x="216408" y="178308"/>
                </a:moveTo>
                <a:lnTo>
                  <a:pt x="192024" y="178308"/>
                </a:lnTo>
                <a:lnTo>
                  <a:pt x="188976" y="175260"/>
                </a:lnTo>
                <a:lnTo>
                  <a:pt x="188976" y="7620"/>
                </a:lnTo>
                <a:lnTo>
                  <a:pt x="196596" y="13716"/>
                </a:lnTo>
                <a:lnTo>
                  <a:pt x="202692" y="13716"/>
                </a:lnTo>
                <a:lnTo>
                  <a:pt x="202692" y="164592"/>
                </a:lnTo>
                <a:lnTo>
                  <a:pt x="196596" y="164592"/>
                </a:lnTo>
                <a:lnTo>
                  <a:pt x="202692" y="172212"/>
                </a:lnTo>
                <a:lnTo>
                  <a:pt x="216408" y="172212"/>
                </a:lnTo>
                <a:lnTo>
                  <a:pt x="216408" y="178308"/>
                </a:lnTo>
                <a:close/>
              </a:path>
              <a:path w="230504" h="299084">
                <a:moveTo>
                  <a:pt x="202692" y="13716"/>
                </a:moveTo>
                <a:lnTo>
                  <a:pt x="196596" y="13716"/>
                </a:lnTo>
                <a:lnTo>
                  <a:pt x="188976" y="7620"/>
                </a:lnTo>
                <a:lnTo>
                  <a:pt x="202692" y="7620"/>
                </a:lnTo>
                <a:lnTo>
                  <a:pt x="202692" y="13716"/>
                </a:lnTo>
                <a:close/>
              </a:path>
              <a:path w="230504" h="299084">
                <a:moveTo>
                  <a:pt x="142031" y="13716"/>
                </a:moveTo>
                <a:lnTo>
                  <a:pt x="138684" y="13716"/>
                </a:lnTo>
                <a:lnTo>
                  <a:pt x="143256" y="12192"/>
                </a:lnTo>
                <a:lnTo>
                  <a:pt x="142031" y="13716"/>
                </a:lnTo>
                <a:close/>
              </a:path>
              <a:path w="230504" h="299084">
                <a:moveTo>
                  <a:pt x="188976" y="13716"/>
                </a:moveTo>
                <a:lnTo>
                  <a:pt x="142031" y="13716"/>
                </a:lnTo>
                <a:lnTo>
                  <a:pt x="143256" y="12192"/>
                </a:lnTo>
                <a:lnTo>
                  <a:pt x="188976" y="12192"/>
                </a:lnTo>
                <a:lnTo>
                  <a:pt x="188976" y="13716"/>
                </a:lnTo>
                <a:close/>
              </a:path>
              <a:path w="230504" h="299084">
                <a:moveTo>
                  <a:pt x="137160" y="178308"/>
                </a:moveTo>
                <a:lnTo>
                  <a:pt x="56388" y="178308"/>
                </a:lnTo>
                <a:lnTo>
                  <a:pt x="53340" y="175260"/>
                </a:lnTo>
                <a:lnTo>
                  <a:pt x="51816" y="172212"/>
                </a:lnTo>
                <a:lnTo>
                  <a:pt x="51816" y="169164"/>
                </a:lnTo>
                <a:lnTo>
                  <a:pt x="53340" y="167640"/>
                </a:lnTo>
                <a:lnTo>
                  <a:pt x="126492" y="74676"/>
                </a:lnTo>
                <a:lnTo>
                  <a:pt x="128016" y="73152"/>
                </a:lnTo>
                <a:lnTo>
                  <a:pt x="131064" y="71628"/>
                </a:lnTo>
                <a:lnTo>
                  <a:pt x="137160" y="71628"/>
                </a:lnTo>
                <a:lnTo>
                  <a:pt x="140208" y="74676"/>
                </a:lnTo>
                <a:lnTo>
                  <a:pt x="140208" y="79248"/>
                </a:lnTo>
                <a:lnTo>
                  <a:pt x="126492" y="79248"/>
                </a:lnTo>
                <a:lnTo>
                  <a:pt x="126492" y="97722"/>
                </a:lnTo>
                <a:lnTo>
                  <a:pt x="73643" y="164592"/>
                </a:lnTo>
                <a:lnTo>
                  <a:pt x="59436" y="164592"/>
                </a:lnTo>
                <a:lnTo>
                  <a:pt x="64008" y="176784"/>
                </a:lnTo>
                <a:lnTo>
                  <a:pt x="138684" y="176784"/>
                </a:lnTo>
                <a:lnTo>
                  <a:pt x="137160" y="178308"/>
                </a:lnTo>
                <a:close/>
              </a:path>
              <a:path w="230504" h="299084">
                <a:moveTo>
                  <a:pt x="126492" y="97722"/>
                </a:moveTo>
                <a:lnTo>
                  <a:pt x="126492" y="79248"/>
                </a:lnTo>
                <a:lnTo>
                  <a:pt x="133525" y="84875"/>
                </a:lnTo>
                <a:lnTo>
                  <a:pt x="132588" y="85344"/>
                </a:lnTo>
                <a:lnTo>
                  <a:pt x="136275" y="85344"/>
                </a:lnTo>
                <a:lnTo>
                  <a:pt x="126492" y="97722"/>
                </a:lnTo>
                <a:close/>
              </a:path>
              <a:path w="230504" h="299084">
                <a:moveTo>
                  <a:pt x="133525" y="84875"/>
                </a:moveTo>
                <a:lnTo>
                  <a:pt x="126492" y="79248"/>
                </a:lnTo>
                <a:lnTo>
                  <a:pt x="140208" y="79248"/>
                </a:lnTo>
                <a:lnTo>
                  <a:pt x="140208" y="82296"/>
                </a:lnTo>
                <a:lnTo>
                  <a:pt x="138684" y="82296"/>
                </a:lnTo>
                <a:lnTo>
                  <a:pt x="133525" y="84875"/>
                </a:lnTo>
                <a:close/>
              </a:path>
              <a:path w="230504" h="299084">
                <a:moveTo>
                  <a:pt x="136275" y="85344"/>
                </a:moveTo>
                <a:lnTo>
                  <a:pt x="134112" y="85344"/>
                </a:lnTo>
                <a:lnTo>
                  <a:pt x="133525" y="84875"/>
                </a:lnTo>
                <a:lnTo>
                  <a:pt x="138684" y="82296"/>
                </a:lnTo>
                <a:lnTo>
                  <a:pt x="136275" y="85344"/>
                </a:lnTo>
                <a:close/>
              </a:path>
              <a:path w="230504" h="299084">
                <a:moveTo>
                  <a:pt x="126492" y="172212"/>
                </a:moveTo>
                <a:lnTo>
                  <a:pt x="126492" y="97722"/>
                </a:lnTo>
                <a:lnTo>
                  <a:pt x="138684" y="82296"/>
                </a:lnTo>
                <a:lnTo>
                  <a:pt x="140208" y="82296"/>
                </a:lnTo>
                <a:lnTo>
                  <a:pt x="140208" y="164592"/>
                </a:lnTo>
                <a:lnTo>
                  <a:pt x="134112" y="164592"/>
                </a:lnTo>
                <a:lnTo>
                  <a:pt x="126492" y="172212"/>
                </a:lnTo>
                <a:close/>
              </a:path>
              <a:path w="230504" h="299084">
                <a:moveTo>
                  <a:pt x="134112" y="85344"/>
                </a:moveTo>
                <a:lnTo>
                  <a:pt x="132588" y="85344"/>
                </a:lnTo>
                <a:lnTo>
                  <a:pt x="133525" y="84875"/>
                </a:lnTo>
                <a:lnTo>
                  <a:pt x="134112" y="85344"/>
                </a:lnTo>
                <a:close/>
              </a:path>
              <a:path w="230504" h="299084">
                <a:moveTo>
                  <a:pt x="64008" y="176784"/>
                </a:moveTo>
                <a:lnTo>
                  <a:pt x="59436" y="164592"/>
                </a:lnTo>
                <a:lnTo>
                  <a:pt x="73643" y="164592"/>
                </a:lnTo>
                <a:lnTo>
                  <a:pt x="64008" y="176784"/>
                </a:lnTo>
                <a:close/>
              </a:path>
              <a:path w="230504" h="299084">
                <a:moveTo>
                  <a:pt x="138684" y="176784"/>
                </a:moveTo>
                <a:lnTo>
                  <a:pt x="64008" y="176784"/>
                </a:lnTo>
                <a:lnTo>
                  <a:pt x="73643" y="164592"/>
                </a:lnTo>
                <a:lnTo>
                  <a:pt x="126492" y="164592"/>
                </a:lnTo>
                <a:lnTo>
                  <a:pt x="126492" y="172212"/>
                </a:lnTo>
                <a:lnTo>
                  <a:pt x="140208" y="172212"/>
                </a:lnTo>
                <a:lnTo>
                  <a:pt x="140208" y="175260"/>
                </a:lnTo>
                <a:lnTo>
                  <a:pt x="138684" y="176784"/>
                </a:lnTo>
                <a:close/>
              </a:path>
              <a:path w="230504" h="299084">
                <a:moveTo>
                  <a:pt x="140208" y="172212"/>
                </a:moveTo>
                <a:lnTo>
                  <a:pt x="126492" y="172212"/>
                </a:lnTo>
                <a:lnTo>
                  <a:pt x="134112" y="164592"/>
                </a:lnTo>
                <a:lnTo>
                  <a:pt x="140208" y="164592"/>
                </a:lnTo>
                <a:lnTo>
                  <a:pt x="140208" y="172212"/>
                </a:lnTo>
                <a:close/>
              </a:path>
              <a:path w="230504" h="299084">
                <a:moveTo>
                  <a:pt x="202692" y="172212"/>
                </a:moveTo>
                <a:lnTo>
                  <a:pt x="196596" y="164592"/>
                </a:lnTo>
                <a:lnTo>
                  <a:pt x="202692" y="164592"/>
                </a:lnTo>
                <a:lnTo>
                  <a:pt x="202692" y="172212"/>
                </a:lnTo>
                <a:close/>
              </a:path>
              <a:path w="230504" h="299084">
                <a:moveTo>
                  <a:pt x="230124" y="178308"/>
                </a:moveTo>
                <a:lnTo>
                  <a:pt x="222504" y="178308"/>
                </a:lnTo>
                <a:lnTo>
                  <a:pt x="216408" y="172212"/>
                </a:lnTo>
                <a:lnTo>
                  <a:pt x="202692" y="172212"/>
                </a:lnTo>
                <a:lnTo>
                  <a:pt x="202692" y="164592"/>
                </a:lnTo>
                <a:lnTo>
                  <a:pt x="227076" y="164592"/>
                </a:lnTo>
                <a:lnTo>
                  <a:pt x="230124" y="167640"/>
                </a:lnTo>
                <a:lnTo>
                  <a:pt x="230124" y="178308"/>
                </a:lnTo>
                <a:close/>
              </a:path>
              <a:path w="230504" h="299084">
                <a:moveTo>
                  <a:pt x="12192" y="175260"/>
                </a:moveTo>
                <a:lnTo>
                  <a:pt x="13716" y="170688"/>
                </a:lnTo>
                <a:lnTo>
                  <a:pt x="13716" y="173363"/>
                </a:lnTo>
                <a:lnTo>
                  <a:pt x="12192" y="175260"/>
                </a:lnTo>
                <a:close/>
              </a:path>
              <a:path w="230504" h="299084">
                <a:moveTo>
                  <a:pt x="13716" y="173363"/>
                </a:moveTo>
                <a:lnTo>
                  <a:pt x="13716" y="170688"/>
                </a:lnTo>
                <a:lnTo>
                  <a:pt x="15866" y="170688"/>
                </a:lnTo>
                <a:lnTo>
                  <a:pt x="13716" y="173363"/>
                </a:lnTo>
                <a:close/>
              </a:path>
              <a:path w="230504" h="299084">
                <a:moveTo>
                  <a:pt x="216408" y="224028"/>
                </a:moveTo>
                <a:lnTo>
                  <a:pt x="216408" y="172212"/>
                </a:lnTo>
                <a:lnTo>
                  <a:pt x="222504" y="178308"/>
                </a:lnTo>
                <a:lnTo>
                  <a:pt x="230124" y="178308"/>
                </a:lnTo>
                <a:lnTo>
                  <a:pt x="230124" y="216408"/>
                </a:lnTo>
                <a:lnTo>
                  <a:pt x="222504" y="216408"/>
                </a:lnTo>
                <a:lnTo>
                  <a:pt x="216408" y="224028"/>
                </a:lnTo>
                <a:close/>
              </a:path>
              <a:path w="230504" h="299084">
                <a:moveTo>
                  <a:pt x="13716" y="175260"/>
                </a:moveTo>
                <a:lnTo>
                  <a:pt x="12192" y="175260"/>
                </a:lnTo>
                <a:lnTo>
                  <a:pt x="13716" y="173363"/>
                </a:lnTo>
                <a:lnTo>
                  <a:pt x="13716" y="175260"/>
                </a:lnTo>
                <a:close/>
              </a:path>
              <a:path w="230504" h="299084">
                <a:moveTo>
                  <a:pt x="13716" y="224028"/>
                </a:moveTo>
                <a:lnTo>
                  <a:pt x="7620" y="216408"/>
                </a:lnTo>
                <a:lnTo>
                  <a:pt x="13716" y="216408"/>
                </a:lnTo>
                <a:lnTo>
                  <a:pt x="13716" y="224028"/>
                </a:lnTo>
                <a:close/>
              </a:path>
              <a:path w="230504" h="299084">
                <a:moveTo>
                  <a:pt x="140208" y="230124"/>
                </a:moveTo>
                <a:lnTo>
                  <a:pt x="134112" y="230124"/>
                </a:lnTo>
                <a:lnTo>
                  <a:pt x="126492" y="224028"/>
                </a:lnTo>
                <a:lnTo>
                  <a:pt x="13716" y="224028"/>
                </a:lnTo>
                <a:lnTo>
                  <a:pt x="13716" y="216408"/>
                </a:lnTo>
                <a:lnTo>
                  <a:pt x="137160" y="216408"/>
                </a:lnTo>
                <a:lnTo>
                  <a:pt x="140208" y="220980"/>
                </a:lnTo>
                <a:lnTo>
                  <a:pt x="140208" y="230124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88976" y="220980"/>
                </a:lnTo>
                <a:lnTo>
                  <a:pt x="192024" y="216408"/>
                </a:lnTo>
                <a:lnTo>
                  <a:pt x="216408" y="216408"/>
                </a:lnTo>
                <a:lnTo>
                  <a:pt x="216408" y="224028"/>
                </a:lnTo>
                <a:lnTo>
                  <a:pt x="202692" y="224028"/>
                </a:lnTo>
                <a:lnTo>
                  <a:pt x="196596" y="230124"/>
                </a:lnTo>
                <a:lnTo>
                  <a:pt x="202692" y="230124"/>
                </a:lnTo>
                <a:lnTo>
                  <a:pt x="202692" y="284987"/>
                </a:lnTo>
                <a:lnTo>
                  <a:pt x="196596" y="284987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27076" y="230124"/>
                </a:moveTo>
                <a:lnTo>
                  <a:pt x="202692" y="230124"/>
                </a:lnTo>
                <a:lnTo>
                  <a:pt x="202692" y="224028"/>
                </a:lnTo>
                <a:lnTo>
                  <a:pt x="216408" y="224028"/>
                </a:lnTo>
                <a:lnTo>
                  <a:pt x="222504" y="216408"/>
                </a:lnTo>
                <a:lnTo>
                  <a:pt x="230124" y="216408"/>
                </a:lnTo>
                <a:lnTo>
                  <a:pt x="230124" y="227076"/>
                </a:lnTo>
                <a:lnTo>
                  <a:pt x="227076" y="230124"/>
                </a:lnTo>
                <a:close/>
              </a:path>
              <a:path w="230504" h="299084">
                <a:moveTo>
                  <a:pt x="199644" y="298704"/>
                </a:moveTo>
                <a:lnTo>
                  <a:pt x="129540" y="298704"/>
                </a:lnTo>
                <a:lnTo>
                  <a:pt x="126492" y="295656"/>
                </a:lnTo>
                <a:lnTo>
                  <a:pt x="126492" y="224028"/>
                </a:lnTo>
                <a:lnTo>
                  <a:pt x="134112" y="230124"/>
                </a:lnTo>
                <a:lnTo>
                  <a:pt x="140208" y="230124"/>
                </a:lnTo>
                <a:lnTo>
                  <a:pt x="140208" y="284987"/>
                </a:lnTo>
                <a:lnTo>
                  <a:pt x="134112" y="284987"/>
                </a:lnTo>
                <a:lnTo>
                  <a:pt x="140208" y="292608"/>
                </a:lnTo>
                <a:lnTo>
                  <a:pt x="202692" y="292608"/>
                </a:lnTo>
                <a:lnTo>
                  <a:pt x="202692" y="295656"/>
                </a:lnTo>
                <a:lnTo>
                  <a:pt x="199644" y="298704"/>
                </a:lnTo>
                <a:close/>
              </a:path>
              <a:path w="230504" h="299084">
                <a:moveTo>
                  <a:pt x="202692" y="230124"/>
                </a:moveTo>
                <a:lnTo>
                  <a:pt x="196596" y="230124"/>
                </a:lnTo>
                <a:lnTo>
                  <a:pt x="202692" y="224028"/>
                </a:lnTo>
                <a:lnTo>
                  <a:pt x="202692" y="230124"/>
                </a:lnTo>
                <a:close/>
              </a:path>
              <a:path w="230504" h="299084">
                <a:moveTo>
                  <a:pt x="140208" y="292608"/>
                </a:moveTo>
                <a:lnTo>
                  <a:pt x="134112" y="284987"/>
                </a:lnTo>
                <a:lnTo>
                  <a:pt x="140208" y="284987"/>
                </a:lnTo>
                <a:lnTo>
                  <a:pt x="140208" y="292608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40208" y="292608"/>
                </a:lnTo>
                <a:lnTo>
                  <a:pt x="140208" y="284987"/>
                </a:lnTo>
                <a:lnTo>
                  <a:pt x="188976" y="284987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02692" y="292608"/>
                </a:moveTo>
                <a:lnTo>
                  <a:pt x="188976" y="292608"/>
                </a:lnTo>
                <a:lnTo>
                  <a:pt x="196596" y="284987"/>
                </a:lnTo>
                <a:lnTo>
                  <a:pt x="202692" y="284987"/>
                </a:lnTo>
                <a:lnTo>
                  <a:pt x="202692" y="292608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08240"/>
            <a:ext cx="8047355" cy="173037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Data </a:t>
            </a:r>
            <a:r>
              <a:rPr sz="2000" spc="-10" dirty="0">
                <a:latin typeface="Tw Cen MT"/>
                <a:cs typeface="Tw Cen MT"/>
              </a:rPr>
              <a:t>from</a:t>
            </a:r>
            <a:r>
              <a:rPr sz="2000" spc="-45" dirty="0">
                <a:latin typeface="Tw Cen MT"/>
                <a:cs typeface="Tw Cen MT"/>
              </a:rPr>
              <a:t> </a:t>
            </a:r>
            <a:r>
              <a:rPr sz="2000" spc="-10" dirty="0">
                <a:latin typeface="Tw Cen MT"/>
                <a:cs typeface="Tw Cen MT"/>
              </a:rPr>
              <a:t>foursquare.com</a:t>
            </a:r>
            <a:endParaRPr sz="2000" dirty="0">
              <a:latin typeface="Tw Cen MT"/>
              <a:cs typeface="Tw Cen MT"/>
            </a:endParaRPr>
          </a:p>
          <a:p>
            <a:pPr marL="12700" marR="5080">
              <a:lnSpc>
                <a:spcPct val="99800"/>
              </a:lnSpc>
              <a:spcBef>
                <a:spcPts val="484"/>
              </a:spcBef>
            </a:pPr>
            <a:r>
              <a:rPr sz="2000" spc="-10" dirty="0">
                <a:latin typeface="Tw Cen MT"/>
                <a:cs typeface="Tw Cen MT"/>
              </a:rPr>
              <a:t>Newyork </a:t>
            </a:r>
            <a:r>
              <a:rPr sz="2000" dirty="0">
                <a:latin typeface="Tw Cen MT"/>
                <a:cs typeface="Tw Cen MT"/>
              </a:rPr>
              <a:t>city </a:t>
            </a:r>
            <a:r>
              <a:rPr sz="2000" spc="-10" dirty="0">
                <a:latin typeface="Tw Cen MT"/>
                <a:cs typeface="Tw Cen MT"/>
              </a:rPr>
              <a:t>geographical </a:t>
            </a:r>
            <a:r>
              <a:rPr sz="2000" dirty="0">
                <a:latin typeface="Tw Cen MT"/>
                <a:cs typeface="Tw Cen MT"/>
              </a:rPr>
              <a:t>coordinates </a:t>
            </a:r>
            <a:r>
              <a:rPr sz="2000" spc="-5" dirty="0">
                <a:latin typeface="Tw Cen MT"/>
                <a:cs typeface="Tw Cen MT"/>
              </a:rPr>
              <a:t>data will </a:t>
            </a:r>
            <a:r>
              <a:rPr sz="2000" spc="5" dirty="0">
                <a:latin typeface="Tw Cen MT"/>
                <a:cs typeface="Tw Cen MT"/>
              </a:rPr>
              <a:t>be </a:t>
            </a:r>
            <a:r>
              <a:rPr sz="2000" dirty="0">
                <a:latin typeface="Tw Cen MT"/>
                <a:cs typeface="Tw Cen MT"/>
              </a:rPr>
              <a:t>utilized </a:t>
            </a:r>
            <a:r>
              <a:rPr sz="2000" spc="-5" dirty="0">
                <a:latin typeface="Tw Cen MT"/>
                <a:cs typeface="Tw Cen MT"/>
              </a:rPr>
              <a:t>as input </a:t>
            </a:r>
            <a:r>
              <a:rPr sz="2000" spc="-10" dirty="0">
                <a:latin typeface="Tw Cen MT"/>
                <a:cs typeface="Tw Cen MT"/>
              </a:rPr>
              <a:t>for the  </a:t>
            </a:r>
            <a:r>
              <a:rPr sz="2000" spc="-5" dirty="0">
                <a:latin typeface="Tw Cen MT"/>
                <a:cs typeface="Tw Cen MT"/>
              </a:rPr>
              <a:t>Foursquare </a:t>
            </a:r>
            <a:r>
              <a:rPr sz="2000" dirty="0">
                <a:latin typeface="Tw Cen MT"/>
                <a:cs typeface="Tw Cen MT"/>
              </a:rPr>
              <a:t>API, </a:t>
            </a:r>
            <a:r>
              <a:rPr sz="2000" spc="-5" dirty="0">
                <a:latin typeface="Tw Cen MT"/>
                <a:cs typeface="Tw Cen MT"/>
              </a:rPr>
              <a:t>that will be </a:t>
            </a:r>
            <a:r>
              <a:rPr sz="2000" spc="-10" dirty="0">
                <a:latin typeface="Tw Cen MT"/>
                <a:cs typeface="Tw Cen MT"/>
              </a:rPr>
              <a:t>leveraged </a:t>
            </a:r>
            <a:r>
              <a:rPr sz="2000" spc="-5" dirty="0">
                <a:latin typeface="Tw Cen MT"/>
                <a:cs typeface="Tw Cen MT"/>
              </a:rPr>
              <a:t>to provision venues </a:t>
            </a:r>
            <a:r>
              <a:rPr sz="2000" dirty="0">
                <a:latin typeface="Tw Cen MT"/>
                <a:cs typeface="Tw Cen MT"/>
              </a:rPr>
              <a:t>information </a:t>
            </a:r>
            <a:r>
              <a:rPr sz="2000" spc="-10" dirty="0">
                <a:latin typeface="Tw Cen MT"/>
                <a:cs typeface="Tw Cen MT"/>
              </a:rPr>
              <a:t>for </a:t>
            </a:r>
            <a:r>
              <a:rPr sz="2000" spc="15" dirty="0">
                <a:latin typeface="Tw Cen MT"/>
                <a:cs typeface="Tw Cen MT"/>
              </a:rPr>
              <a:t>each  </a:t>
            </a:r>
            <a:r>
              <a:rPr sz="2000" spc="-15" dirty="0">
                <a:latin typeface="Tw Cen MT"/>
                <a:cs typeface="Tw Cen MT"/>
              </a:rPr>
              <a:t>neighborhood.We </a:t>
            </a:r>
            <a:r>
              <a:rPr sz="2000" dirty="0">
                <a:latin typeface="Tw Cen MT"/>
                <a:cs typeface="Tw Cen MT"/>
              </a:rPr>
              <a:t>will </a:t>
            </a:r>
            <a:r>
              <a:rPr sz="2000" spc="-5" dirty="0">
                <a:latin typeface="Tw Cen MT"/>
                <a:cs typeface="Tw Cen MT"/>
              </a:rPr>
              <a:t>use the Foursquare </a:t>
            </a:r>
            <a:r>
              <a:rPr sz="2000" spc="5" dirty="0">
                <a:latin typeface="Tw Cen MT"/>
                <a:cs typeface="Tw Cen MT"/>
              </a:rPr>
              <a:t>API </a:t>
            </a:r>
            <a:r>
              <a:rPr sz="2000" spc="-5" dirty="0">
                <a:latin typeface="Tw Cen MT"/>
                <a:cs typeface="Tw Cen MT"/>
              </a:rPr>
              <a:t>to </a:t>
            </a:r>
            <a:r>
              <a:rPr sz="2000" spc="-10" dirty="0">
                <a:latin typeface="Tw Cen MT"/>
                <a:cs typeface="Tw Cen MT"/>
              </a:rPr>
              <a:t>explore </a:t>
            </a:r>
            <a:r>
              <a:rPr sz="2000" dirty="0">
                <a:latin typeface="Tw Cen MT"/>
                <a:cs typeface="Tw Cen MT"/>
              </a:rPr>
              <a:t>neighborhoods in</a:t>
            </a:r>
            <a:r>
              <a:rPr sz="2000" spc="-175" dirty="0">
                <a:latin typeface="Tw Cen MT"/>
                <a:cs typeface="Tw Cen MT"/>
              </a:rPr>
              <a:t> </a:t>
            </a:r>
            <a:r>
              <a:rPr sz="2000" spc="-15" dirty="0">
                <a:latin typeface="Tw Cen MT"/>
                <a:cs typeface="Tw Cen MT"/>
              </a:rPr>
              <a:t>New  </a:t>
            </a:r>
            <a:r>
              <a:rPr sz="2000" spc="-30" dirty="0">
                <a:latin typeface="Tw Cen MT"/>
                <a:cs typeface="Tw Cen MT"/>
              </a:rPr>
              <a:t>York </a:t>
            </a:r>
            <a:r>
              <a:rPr sz="2000" spc="-25" dirty="0">
                <a:latin typeface="Tw Cen MT"/>
                <a:cs typeface="Tw Cen MT"/>
              </a:rPr>
              <a:t>City. </a:t>
            </a:r>
            <a:r>
              <a:rPr sz="2000" dirty="0">
                <a:latin typeface="Tw Cen MT"/>
                <a:cs typeface="Tw Cen MT"/>
              </a:rPr>
              <a:t>The </a:t>
            </a:r>
            <a:r>
              <a:rPr sz="2000" spc="-10" dirty="0">
                <a:latin typeface="Tw Cen MT"/>
                <a:cs typeface="Tw Cen MT"/>
              </a:rPr>
              <a:t>below </a:t>
            </a:r>
            <a:r>
              <a:rPr sz="2000" dirty="0">
                <a:latin typeface="Tw Cen MT"/>
                <a:cs typeface="Tw Cen MT"/>
              </a:rPr>
              <a:t>is </a:t>
            </a:r>
            <a:r>
              <a:rPr sz="2000" spc="-10" dirty="0">
                <a:latin typeface="Tw Cen MT"/>
                <a:cs typeface="Tw Cen MT"/>
              </a:rPr>
              <a:t>image </a:t>
            </a:r>
            <a:r>
              <a:rPr sz="2000" dirty="0">
                <a:latin typeface="Tw Cen MT"/>
                <a:cs typeface="Tw Cen MT"/>
              </a:rPr>
              <a:t>of </a:t>
            </a:r>
            <a:r>
              <a:rPr sz="2000" spc="-5" dirty="0">
                <a:latin typeface="Tw Cen MT"/>
                <a:cs typeface="Tw Cen MT"/>
              </a:rPr>
              <a:t>the Foursquare </a:t>
            </a:r>
            <a:r>
              <a:rPr sz="2000" spc="5" dirty="0">
                <a:latin typeface="Tw Cen MT"/>
                <a:cs typeface="Tw Cen MT"/>
              </a:rPr>
              <a:t>API</a:t>
            </a:r>
            <a:r>
              <a:rPr sz="2000" spc="-90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data</a:t>
            </a:r>
            <a:r>
              <a:rPr sz="2400" spc="-5" dirty="0">
                <a:latin typeface="Tw Cen MT"/>
                <a:cs typeface="Tw Cen MT"/>
              </a:rPr>
              <a:t>.</a:t>
            </a:r>
            <a:endParaRPr sz="2400" dirty="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9324" y="3991355"/>
            <a:ext cx="7716011" cy="2528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3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1171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7"/>
                </a:moveTo>
                <a:lnTo>
                  <a:pt x="41148" y="284987"/>
                </a:lnTo>
                <a:lnTo>
                  <a:pt x="41148" y="51816"/>
                </a:lnTo>
                <a:lnTo>
                  <a:pt x="0" y="51816"/>
                </a:lnTo>
                <a:lnTo>
                  <a:pt x="10667" y="0"/>
                </a:lnTo>
                <a:lnTo>
                  <a:pt x="103632" y="0"/>
                </a:lnTo>
                <a:lnTo>
                  <a:pt x="103632" y="28498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3552" y="1315211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79"/>
                </a:moveTo>
                <a:lnTo>
                  <a:pt x="44196" y="297179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79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12141"/>
            <a:ext cx="3560445" cy="42932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47320">
              <a:lnSpc>
                <a:spcPct val="80000"/>
              </a:lnSpc>
              <a:spcBef>
                <a:spcPts val="585"/>
              </a:spcBef>
            </a:pPr>
            <a:r>
              <a:rPr sz="2000" b="1" spc="5" dirty="0">
                <a:latin typeface="Tw Cen MT"/>
                <a:cs typeface="Tw Cen MT"/>
              </a:rPr>
              <a:t>Data 1- </a:t>
            </a:r>
            <a:r>
              <a:rPr sz="2000" b="1" spc="-15" dirty="0">
                <a:latin typeface="Tw Cen MT"/>
                <a:cs typeface="Tw Cen MT"/>
              </a:rPr>
              <a:t>New </a:t>
            </a:r>
            <a:r>
              <a:rPr sz="2000" b="1" dirty="0">
                <a:latin typeface="Tw Cen MT"/>
                <a:cs typeface="Tw Cen MT"/>
              </a:rPr>
              <a:t>york </a:t>
            </a:r>
            <a:r>
              <a:rPr sz="2000" b="1" spc="-5" dirty="0">
                <a:latin typeface="Tw Cen MT"/>
                <a:cs typeface="Tw Cen MT"/>
              </a:rPr>
              <a:t>city  </a:t>
            </a:r>
            <a:r>
              <a:rPr sz="2000" b="1" dirty="0">
                <a:latin typeface="Tw Cen MT"/>
                <a:cs typeface="Tw Cen MT"/>
              </a:rPr>
              <a:t>Geographical Coordinates</a:t>
            </a:r>
            <a:r>
              <a:rPr sz="2000" b="1" spc="-50" dirty="0">
                <a:latin typeface="Tw Cen MT"/>
                <a:cs typeface="Tw Cen MT"/>
              </a:rPr>
              <a:t> </a:t>
            </a:r>
            <a:r>
              <a:rPr sz="2000" b="1" dirty="0">
                <a:latin typeface="Tw Cen MT"/>
                <a:cs typeface="Tw Cen MT"/>
              </a:rPr>
              <a:t>Data.</a:t>
            </a:r>
            <a:endParaRPr sz="2000" dirty="0">
              <a:latin typeface="Tw Cen MT"/>
              <a:cs typeface="Tw Cen MT"/>
            </a:endParaRPr>
          </a:p>
          <a:p>
            <a:pPr marL="286385" marR="445134" indent="-274320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1068070" algn="l"/>
              </a:tabLst>
            </a:pPr>
            <a:r>
              <a:rPr sz="2000" dirty="0">
                <a:latin typeface="Tw Cen MT"/>
                <a:cs typeface="Tw Cen MT"/>
              </a:rPr>
              <a:t>Load </a:t>
            </a:r>
            <a:r>
              <a:rPr sz="2000" spc="-10" dirty="0">
                <a:latin typeface="Tw Cen MT"/>
                <a:cs typeface="Tw Cen MT"/>
              </a:rPr>
              <a:t>the </a:t>
            </a:r>
            <a:r>
              <a:rPr sz="2000" spc="-5" dirty="0">
                <a:latin typeface="Tw Cen MT"/>
                <a:cs typeface="Tw Cen MT"/>
              </a:rPr>
              <a:t>data </a:t>
            </a:r>
            <a:r>
              <a:rPr sz="2000" dirty="0">
                <a:latin typeface="Tw Cen MT"/>
                <a:cs typeface="Tw Cen MT"/>
              </a:rPr>
              <a:t>and </a:t>
            </a:r>
            <a:r>
              <a:rPr sz="2000" spc="-10" dirty="0">
                <a:latin typeface="Tw Cen MT"/>
                <a:cs typeface="Tw Cen MT"/>
              </a:rPr>
              <a:t>explore  </a:t>
            </a:r>
            <a:r>
              <a:rPr sz="2000" spc="-5" dirty="0">
                <a:latin typeface="Tw Cen MT"/>
                <a:cs typeface="Tw Cen MT"/>
              </a:rPr>
              <a:t>data </a:t>
            </a:r>
            <a:r>
              <a:rPr sz="2000" dirty="0">
                <a:latin typeface="Tw Cen MT"/>
                <a:cs typeface="Tw Cen MT"/>
              </a:rPr>
              <a:t>-	</a:t>
            </a:r>
            <a:r>
              <a:rPr sz="2000" b="1" spc="-5" dirty="0">
                <a:latin typeface="Tw Cen MT"/>
                <a:cs typeface="Tw Cen MT"/>
              </a:rPr>
              <a:t>newyork_data.json</a:t>
            </a:r>
            <a:endParaRPr sz="2000" dirty="0">
              <a:latin typeface="Tw Cen MT"/>
              <a:cs typeface="Tw Cen MT"/>
            </a:endParaRPr>
          </a:p>
          <a:p>
            <a:pPr marL="286385" marR="330835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15" dirty="0">
                <a:latin typeface="Tw Cen MT"/>
                <a:cs typeface="Tw Cen MT"/>
              </a:rPr>
              <a:t>Transform </a:t>
            </a:r>
            <a:r>
              <a:rPr sz="2000" spc="-10" dirty="0">
                <a:latin typeface="Tw Cen MT"/>
                <a:cs typeface="Tw Cen MT"/>
              </a:rPr>
              <a:t>the </a:t>
            </a:r>
            <a:r>
              <a:rPr sz="2000" dirty="0">
                <a:latin typeface="Tw Cen MT"/>
                <a:cs typeface="Tw Cen MT"/>
              </a:rPr>
              <a:t>data of nested  </a:t>
            </a:r>
            <a:r>
              <a:rPr sz="2000" spc="-15" dirty="0">
                <a:latin typeface="Tw Cen MT"/>
                <a:cs typeface="Tw Cen MT"/>
              </a:rPr>
              <a:t>python </a:t>
            </a:r>
            <a:r>
              <a:rPr sz="2000" dirty="0">
                <a:latin typeface="Tw Cen MT"/>
                <a:cs typeface="Tw Cen MT"/>
              </a:rPr>
              <a:t>dictionaries into a  </a:t>
            </a:r>
            <a:r>
              <a:rPr sz="2000" spc="-5" dirty="0">
                <a:latin typeface="Tw Cen MT"/>
                <a:cs typeface="Tw Cen MT"/>
              </a:rPr>
              <a:t>pandas</a:t>
            </a:r>
            <a:r>
              <a:rPr sz="2000" spc="-25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dataframe.</a:t>
            </a:r>
            <a:endParaRPr sz="2000" dirty="0">
              <a:latin typeface="Tw Cen MT"/>
              <a:cs typeface="Tw Cen MT"/>
            </a:endParaRPr>
          </a:p>
          <a:p>
            <a:pPr marL="286385" marR="257175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latin typeface="Tw Cen MT"/>
                <a:cs typeface="Tw Cen MT"/>
              </a:rPr>
              <a:t>Dataframe contains the  </a:t>
            </a:r>
            <a:r>
              <a:rPr sz="2000" spc="-10" dirty="0">
                <a:latin typeface="Tw Cen MT"/>
                <a:cs typeface="Tw Cen MT"/>
              </a:rPr>
              <a:t>geographical </a:t>
            </a:r>
            <a:r>
              <a:rPr sz="2000" dirty="0">
                <a:latin typeface="Tw Cen MT"/>
                <a:cs typeface="Tw Cen MT"/>
              </a:rPr>
              <a:t>coordinates of  </a:t>
            </a:r>
            <a:r>
              <a:rPr sz="2000" spc="-10" dirty="0">
                <a:latin typeface="Tw Cen MT"/>
                <a:cs typeface="Tw Cen MT"/>
              </a:rPr>
              <a:t>New </a:t>
            </a:r>
            <a:r>
              <a:rPr sz="2000" spc="-30" dirty="0">
                <a:latin typeface="Tw Cen MT"/>
                <a:cs typeface="Tw Cen MT"/>
              </a:rPr>
              <a:t>York </a:t>
            </a:r>
            <a:r>
              <a:rPr sz="2000" spc="-5" dirty="0">
                <a:latin typeface="Tw Cen MT"/>
                <a:cs typeface="Tw Cen MT"/>
              </a:rPr>
              <a:t>city</a:t>
            </a:r>
            <a:r>
              <a:rPr sz="2000" spc="-45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neighborhoods.</a:t>
            </a:r>
            <a:endParaRPr sz="2000" dirty="0">
              <a:latin typeface="Tw Cen MT"/>
              <a:cs typeface="Tw Cen MT"/>
            </a:endParaRPr>
          </a:p>
          <a:p>
            <a:pPr marL="286385" marR="388620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w Cen MT"/>
                <a:cs typeface="Tw Cen MT"/>
              </a:rPr>
              <a:t>Data </a:t>
            </a:r>
            <a:r>
              <a:rPr sz="2000" spc="-5" dirty="0">
                <a:latin typeface="Tw Cen MT"/>
                <a:cs typeface="Tw Cen MT"/>
              </a:rPr>
              <a:t>will </a:t>
            </a:r>
            <a:r>
              <a:rPr sz="2000" dirty="0">
                <a:latin typeface="Tw Cen MT"/>
                <a:cs typeface="Tw Cen MT"/>
              </a:rPr>
              <a:t>used </a:t>
            </a:r>
            <a:r>
              <a:rPr sz="2000" spc="-5" dirty="0">
                <a:latin typeface="Tw Cen MT"/>
                <a:cs typeface="Tw Cen MT"/>
              </a:rPr>
              <a:t>to </a:t>
            </a:r>
            <a:r>
              <a:rPr sz="2000" spc="-15" dirty="0">
                <a:latin typeface="Tw Cen MT"/>
                <a:cs typeface="Tw Cen MT"/>
              </a:rPr>
              <a:t>get</a:t>
            </a:r>
            <a:r>
              <a:rPr sz="2000" spc="-110" dirty="0">
                <a:latin typeface="Tw Cen MT"/>
                <a:cs typeface="Tw Cen MT"/>
              </a:rPr>
              <a:t> </a:t>
            </a:r>
            <a:r>
              <a:rPr sz="2000" spc="-20" dirty="0">
                <a:latin typeface="Tw Cen MT"/>
                <a:cs typeface="Tw Cen MT"/>
              </a:rPr>
              <a:t>Venues  </a:t>
            </a:r>
            <a:r>
              <a:rPr sz="2000" spc="-5" dirty="0">
                <a:latin typeface="Tw Cen MT"/>
                <a:cs typeface="Tw Cen MT"/>
              </a:rPr>
              <a:t>data from</a:t>
            </a:r>
            <a:r>
              <a:rPr sz="2000" spc="-65" dirty="0">
                <a:latin typeface="Tw Cen MT"/>
                <a:cs typeface="Tw Cen MT"/>
              </a:rPr>
              <a:t> </a:t>
            </a:r>
            <a:r>
              <a:rPr sz="2000" spc="-10" dirty="0">
                <a:latin typeface="Tw Cen MT"/>
                <a:cs typeface="Tw Cen MT"/>
              </a:rPr>
              <a:t>Foursquare.</a:t>
            </a:r>
            <a:endParaRPr sz="2000" dirty="0">
              <a:latin typeface="Tw Cen MT"/>
              <a:cs typeface="Tw Cen MT"/>
            </a:endParaRPr>
          </a:p>
          <a:p>
            <a:pPr marL="286385" marR="5080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15" dirty="0">
                <a:latin typeface="Tw Cen MT"/>
                <a:cs typeface="Tw Cen MT"/>
              </a:rPr>
              <a:t>Geopy </a:t>
            </a:r>
            <a:r>
              <a:rPr sz="2000" dirty="0">
                <a:latin typeface="Tw Cen MT"/>
                <a:cs typeface="Tw Cen MT"/>
              </a:rPr>
              <a:t>and </a:t>
            </a:r>
            <a:r>
              <a:rPr sz="2000" spc="-5" dirty="0">
                <a:latin typeface="Tw Cen MT"/>
                <a:cs typeface="Tw Cen MT"/>
              </a:rPr>
              <a:t>folium libraries</a:t>
            </a:r>
            <a:r>
              <a:rPr sz="2000" spc="-145" dirty="0">
                <a:latin typeface="Tw Cen MT"/>
                <a:cs typeface="Tw Cen MT"/>
              </a:rPr>
              <a:t> </a:t>
            </a:r>
            <a:r>
              <a:rPr sz="2000" spc="-5" dirty="0">
                <a:latin typeface="Tw Cen MT"/>
                <a:cs typeface="Tw Cen MT"/>
              </a:rPr>
              <a:t>used  to </a:t>
            </a:r>
            <a:r>
              <a:rPr sz="2000" dirty="0">
                <a:latin typeface="Tw Cen MT"/>
                <a:cs typeface="Tw Cen MT"/>
              </a:rPr>
              <a:t>create a map </a:t>
            </a:r>
            <a:r>
              <a:rPr sz="2000" spc="10" dirty="0">
                <a:latin typeface="Tw Cen MT"/>
                <a:cs typeface="Tw Cen MT"/>
              </a:rPr>
              <a:t>of </a:t>
            </a:r>
            <a:r>
              <a:rPr sz="2000" spc="-15" dirty="0">
                <a:latin typeface="Tw Cen MT"/>
                <a:cs typeface="Tw Cen MT"/>
              </a:rPr>
              <a:t>New </a:t>
            </a:r>
            <a:r>
              <a:rPr sz="2000" spc="-30" dirty="0">
                <a:latin typeface="Tw Cen MT"/>
                <a:cs typeface="Tw Cen MT"/>
              </a:rPr>
              <a:t>York  </a:t>
            </a:r>
            <a:r>
              <a:rPr sz="2000" spc="-5" dirty="0">
                <a:latin typeface="Tw Cen MT"/>
                <a:cs typeface="Tw Cen MT"/>
              </a:rPr>
              <a:t>city with neighborhoods  </a:t>
            </a:r>
            <a:r>
              <a:rPr sz="2000" dirty="0">
                <a:latin typeface="Tw Cen MT"/>
                <a:cs typeface="Tw Cen MT"/>
              </a:rPr>
              <a:t>superimposed on</a:t>
            </a:r>
            <a:r>
              <a:rPr sz="2000" spc="-75" dirty="0">
                <a:latin typeface="Tw Cen MT"/>
                <a:cs typeface="Tw Cen MT"/>
              </a:rPr>
              <a:t> </a:t>
            </a:r>
            <a:r>
              <a:rPr sz="2000" spc="-10" dirty="0">
                <a:latin typeface="Tw Cen MT"/>
                <a:cs typeface="Tw Cen MT"/>
              </a:rPr>
              <a:t>top.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4335" y="2045208"/>
            <a:ext cx="4689348" cy="425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3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3"/>
                </a:moveTo>
                <a:lnTo>
                  <a:pt x="3048" y="291083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3"/>
                </a:lnTo>
                <a:lnTo>
                  <a:pt x="201168" y="237743"/>
                </a:lnTo>
                <a:lnTo>
                  <a:pt x="201168" y="291083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20" y="1307591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19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1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3"/>
                </a:lnTo>
                <a:lnTo>
                  <a:pt x="126492" y="237743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1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1"/>
                </a:lnTo>
                <a:lnTo>
                  <a:pt x="23349" y="291083"/>
                </a:lnTo>
                <a:lnTo>
                  <a:pt x="9144" y="291083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3"/>
                </a:lnTo>
                <a:lnTo>
                  <a:pt x="141224" y="237743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3"/>
                </a:lnTo>
                <a:lnTo>
                  <a:pt x="211836" y="237743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3"/>
                </a:lnTo>
                <a:lnTo>
                  <a:pt x="207264" y="291083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3"/>
                </a:lnTo>
                <a:lnTo>
                  <a:pt x="23349" y="291083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3"/>
                </a:lnTo>
                <a:lnTo>
                  <a:pt x="201168" y="291083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3"/>
                </a:lnTo>
                <a:lnTo>
                  <a:pt x="214884" y="291083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67006"/>
            <a:ext cx="3865879" cy="463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475615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5" dirty="0">
                <a:latin typeface="Tw Cen MT"/>
                <a:cs typeface="Tw Cen MT"/>
              </a:rPr>
              <a:t>Data </a:t>
            </a:r>
            <a:r>
              <a:rPr sz="2400" b="1" spc="-5" dirty="0">
                <a:latin typeface="Tw Cen MT"/>
                <a:cs typeface="Tw Cen MT"/>
              </a:rPr>
              <a:t>2- </a:t>
            </a:r>
            <a:r>
              <a:rPr sz="2400" spc="-5" dirty="0">
                <a:latin typeface="Tw Cen MT"/>
                <a:cs typeface="Tw Cen MT"/>
              </a:rPr>
              <a:t>DOHMH </a:t>
            </a:r>
            <a:r>
              <a:rPr sz="2400" dirty="0">
                <a:latin typeface="Tw Cen MT"/>
                <a:cs typeface="Tw Cen MT"/>
              </a:rPr>
              <a:t>Farmers  </a:t>
            </a:r>
            <a:r>
              <a:rPr sz="2400" spc="-5" dirty="0">
                <a:latin typeface="Tw Cen MT"/>
                <a:cs typeface="Tw Cen MT"/>
              </a:rPr>
              <a:t>Markets and Food </a:t>
            </a:r>
            <a:r>
              <a:rPr sz="2400" spc="-25" dirty="0">
                <a:latin typeface="Tw Cen MT"/>
                <a:cs typeface="Tw Cen MT"/>
              </a:rPr>
              <a:t>Boxes  </a:t>
            </a:r>
            <a:r>
              <a:rPr sz="2400" spc="-5" dirty="0">
                <a:latin typeface="Tw Cen MT"/>
                <a:cs typeface="Tw Cen MT"/>
              </a:rPr>
              <a:t>dataset.</a:t>
            </a:r>
            <a:endParaRPr sz="2400" dirty="0">
              <a:latin typeface="Tw Cen MT"/>
              <a:cs typeface="Tw Cen MT"/>
            </a:endParaRPr>
          </a:p>
          <a:p>
            <a:pPr marL="287020" marR="43688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dirty="0">
                <a:latin typeface="Tw Cen MT"/>
                <a:cs typeface="Tw Cen MT"/>
              </a:rPr>
              <a:t>In </a:t>
            </a:r>
            <a:r>
              <a:rPr sz="2400" spc="-5" dirty="0">
                <a:latin typeface="Tw Cen MT"/>
                <a:cs typeface="Tw Cen MT"/>
              </a:rPr>
              <a:t>this </a:t>
            </a:r>
            <a:r>
              <a:rPr sz="2400" spc="-35" dirty="0">
                <a:latin typeface="Tw Cen MT"/>
                <a:cs typeface="Tw Cen MT"/>
              </a:rPr>
              <a:t>we </a:t>
            </a:r>
            <a:r>
              <a:rPr sz="2400" spc="-5" dirty="0">
                <a:latin typeface="Tw Cen MT"/>
                <a:cs typeface="Tw Cen MT"/>
              </a:rPr>
              <a:t>will be using the  data </a:t>
            </a:r>
            <a:r>
              <a:rPr sz="2400" dirty="0">
                <a:latin typeface="Tw Cen MT"/>
                <a:cs typeface="Tw Cen MT"/>
              </a:rPr>
              <a:t>of Farmers</a:t>
            </a:r>
            <a:r>
              <a:rPr sz="2400" spc="15" dirty="0">
                <a:latin typeface="Tw Cen MT"/>
                <a:cs typeface="Tw Cen MT"/>
              </a:rPr>
              <a:t> </a:t>
            </a:r>
            <a:r>
              <a:rPr sz="2400" dirty="0">
                <a:latin typeface="Tw Cen MT"/>
                <a:cs typeface="Tw Cen MT"/>
              </a:rPr>
              <a:t>Markets</a:t>
            </a:r>
          </a:p>
          <a:p>
            <a:pPr marL="287020" marR="508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spc="-5" dirty="0">
                <a:latin typeface="Tw Cen MT"/>
                <a:cs typeface="Tw Cen MT"/>
              </a:rPr>
              <a:t>There </a:t>
            </a:r>
            <a:r>
              <a:rPr sz="2400" dirty="0">
                <a:latin typeface="Tw Cen MT"/>
                <a:cs typeface="Tw Cen MT"/>
              </a:rPr>
              <a:t>are </a:t>
            </a:r>
            <a:r>
              <a:rPr sz="2400" spc="-5" dirty="0">
                <a:latin typeface="Tw Cen MT"/>
                <a:cs typeface="Tw Cen MT"/>
              </a:rPr>
              <a:t>totally 144  </a:t>
            </a:r>
            <a:r>
              <a:rPr sz="2400" dirty="0">
                <a:latin typeface="Tw Cen MT"/>
                <a:cs typeface="Tw Cen MT"/>
              </a:rPr>
              <a:t>Farmers </a:t>
            </a:r>
            <a:r>
              <a:rPr sz="2400" spc="-5" dirty="0">
                <a:latin typeface="Tw Cen MT"/>
                <a:cs typeface="Tw Cen MT"/>
              </a:rPr>
              <a:t>Markets </a:t>
            </a:r>
            <a:r>
              <a:rPr sz="2400" dirty="0">
                <a:latin typeface="Tw Cen MT"/>
                <a:cs typeface="Tw Cen MT"/>
              </a:rPr>
              <a:t>in </a:t>
            </a:r>
            <a:r>
              <a:rPr sz="2400" spc="-25" dirty="0">
                <a:latin typeface="Tw Cen MT"/>
                <a:cs typeface="Tw Cen MT"/>
              </a:rPr>
              <a:t>New </a:t>
            </a:r>
            <a:r>
              <a:rPr sz="2400" spc="-40" dirty="0">
                <a:latin typeface="Tw Cen MT"/>
                <a:cs typeface="Tw Cen MT"/>
              </a:rPr>
              <a:t>York  </a:t>
            </a:r>
            <a:r>
              <a:rPr sz="2400" spc="-35" dirty="0">
                <a:latin typeface="Tw Cen MT"/>
                <a:cs typeface="Tw Cen MT"/>
              </a:rPr>
              <a:t>city.</a:t>
            </a:r>
            <a:endParaRPr sz="2400" dirty="0">
              <a:latin typeface="Tw Cen MT"/>
              <a:cs typeface="Tw Cen MT"/>
            </a:endParaRPr>
          </a:p>
          <a:p>
            <a:pPr marL="287020" marR="3429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dirty="0">
                <a:latin typeface="Tw Cen MT"/>
                <a:cs typeface="Tw Cen MT"/>
              </a:rPr>
              <a:t>Highest number are in  </a:t>
            </a:r>
            <a:r>
              <a:rPr sz="2400" spc="-5" dirty="0">
                <a:latin typeface="Tw Cen MT"/>
                <a:cs typeface="Tw Cen MT"/>
              </a:rPr>
              <a:t>Manhattan and </a:t>
            </a:r>
            <a:r>
              <a:rPr sz="2400" spc="-10" dirty="0">
                <a:latin typeface="Tw Cen MT"/>
                <a:cs typeface="Tw Cen MT"/>
              </a:rPr>
              <a:t>Brooklyn.And  </a:t>
            </a:r>
            <a:r>
              <a:rPr sz="2400" spc="-25" dirty="0">
                <a:latin typeface="Tw Cen MT"/>
                <a:cs typeface="Tw Cen MT"/>
              </a:rPr>
              <a:t>lowest </a:t>
            </a:r>
            <a:r>
              <a:rPr sz="2400" dirty="0">
                <a:latin typeface="Tw Cen MT"/>
                <a:cs typeface="Tw Cen MT"/>
              </a:rPr>
              <a:t>in </a:t>
            </a:r>
            <a:r>
              <a:rPr sz="2400" spc="-10" dirty="0">
                <a:latin typeface="Tw Cen MT"/>
                <a:cs typeface="Tw Cen MT"/>
              </a:rPr>
              <a:t>Queens, </a:t>
            </a:r>
            <a:r>
              <a:rPr sz="2400" spc="-15" dirty="0">
                <a:latin typeface="Tw Cen MT"/>
                <a:cs typeface="Tw Cen MT"/>
              </a:rPr>
              <a:t>Bronx </a:t>
            </a:r>
            <a:r>
              <a:rPr sz="2400" spc="-5" dirty="0">
                <a:latin typeface="Tw Cen MT"/>
                <a:cs typeface="Tw Cen MT"/>
              </a:rPr>
              <a:t>and  Staten</a:t>
            </a:r>
            <a:r>
              <a:rPr sz="2400" spc="-15" dirty="0">
                <a:latin typeface="Tw Cen MT"/>
                <a:cs typeface="Tw Cen MT"/>
              </a:rPr>
              <a:t> </a:t>
            </a:r>
            <a:r>
              <a:rPr sz="2400" dirty="0">
                <a:latin typeface="Tw Cen MT"/>
                <a:cs typeface="Tw Cen MT"/>
              </a:rPr>
              <a:t>Island.</a:t>
            </a:r>
          </a:p>
        </p:txBody>
      </p:sp>
      <p:sp>
        <p:nvSpPr>
          <p:cNvPr id="7" name="object 7"/>
          <p:cNvSpPr/>
          <p:nvPr/>
        </p:nvSpPr>
        <p:spPr>
          <a:xfrm>
            <a:off x="5609844" y="2391156"/>
            <a:ext cx="3659123" cy="3645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</TotalTime>
  <Words>1266</Words>
  <Application>Microsoft Office PowerPoint</Application>
  <PresentationFormat>Custom</PresentationFormat>
  <Paragraphs>92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Times New Roman</vt:lpstr>
      <vt:lpstr>Trebuchet MS</vt:lpstr>
      <vt:lpstr>Tw Cen MT</vt:lpstr>
      <vt:lpstr>Wingdings 3</vt:lpstr>
      <vt:lpstr>Facet</vt:lpstr>
      <vt:lpstr>XYZ Company Limited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Brooklyn and Manhattan Venues data</vt:lpstr>
      <vt:lpstr>Brooklyn and Manhattan Venues Visualization : Generated the  below Brooklyn and Manhattan Venues Visualization. The  "BM_venues" dataframe has 9708 venues and 397 unique venue  types.</vt:lpstr>
      <vt:lpstr>Bronx, Queens and Staten Island Venues data</vt:lpstr>
      <vt:lpstr>Bronx, Queens and Staten Island Venues Visualization : The  "BQS_venues" dataframe has 10805 venues and 387 unique  venue types.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Battle of Neighborhoods-Presentation.pptx</dc:title>
  <dc:creator>DELL</dc:creator>
  <cp:lastModifiedBy>Kamal Kakadiya</cp:lastModifiedBy>
  <cp:revision>3</cp:revision>
  <dcterms:created xsi:type="dcterms:W3CDTF">2020-05-08T10:54:14Z</dcterms:created>
  <dcterms:modified xsi:type="dcterms:W3CDTF">2020-05-08T11:00:48Z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2018-12-21T00:00:00Z</vt:filetime>
  </property>
  <property fmtid="{D5CDD505-2E9C-101B-9397-08002B2CF9AE}" pid="3" name="LastSaved">
    <vt:filetime>2020-05-08T00:00:00Z</vt:filetime>
  </property>
</Properties>
</file>